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0"/>
  </p:notesMasterIdLst>
  <p:sldIdLst>
    <p:sldId id="256" r:id="rId2"/>
    <p:sldId id="322" r:id="rId3"/>
    <p:sldId id="305" r:id="rId4"/>
    <p:sldId id="323" r:id="rId5"/>
    <p:sldId id="306" r:id="rId6"/>
    <p:sldId id="307" r:id="rId7"/>
    <p:sldId id="325" r:id="rId8"/>
    <p:sldId id="326" r:id="rId9"/>
    <p:sldId id="308" r:id="rId10"/>
    <p:sldId id="309" r:id="rId11"/>
    <p:sldId id="327" r:id="rId12"/>
    <p:sldId id="328" r:id="rId13"/>
    <p:sldId id="330" r:id="rId14"/>
    <p:sldId id="329" r:id="rId15"/>
    <p:sldId id="311" r:id="rId16"/>
    <p:sldId id="312" r:id="rId17"/>
    <p:sldId id="331" r:id="rId18"/>
    <p:sldId id="332" r:id="rId19"/>
    <p:sldId id="334" r:id="rId20"/>
    <p:sldId id="313" r:id="rId21"/>
    <p:sldId id="333" r:id="rId22"/>
    <p:sldId id="314" r:id="rId23"/>
    <p:sldId id="315" r:id="rId24"/>
    <p:sldId id="316" r:id="rId25"/>
    <p:sldId id="317" r:id="rId26"/>
    <p:sldId id="318" r:id="rId27"/>
    <p:sldId id="335" r:id="rId28"/>
    <p:sldId id="321" r:id="rId29"/>
  </p:sldIdLst>
  <p:sldSz cx="9144000" cy="5143500" type="screen16x9"/>
  <p:notesSz cx="6858000" cy="9144000"/>
  <p:embeddedFontLst>
    <p:embeddedFont>
      <p:font typeface="Jost" panose="020B0604020202020204" charset="0"/>
      <p:regular r:id="rId31"/>
      <p:bold r:id="rId32"/>
      <p:italic r:id="rId33"/>
      <p:boldItalic r:id="rId34"/>
    </p:embeddedFont>
    <p:embeddedFont>
      <p:font typeface="Jost SemiBold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EF0EBB-05E4-459E-A315-96DE4CFA44D7}">
  <a:tblStyle styleId="{ABEF0EBB-05E4-459E-A315-96DE4CFA44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-360" y="-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30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60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643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821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327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715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387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622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368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4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4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9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38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576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4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618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9010c48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9010c48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64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4175" y="969450"/>
            <a:ext cx="5351100" cy="22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-59659">
            <a:off x="713873" y="3647833"/>
            <a:ext cx="5238189" cy="526872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805075" y="-1531425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420800" y="1607225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" y="63594"/>
            <a:ext cx="780911" cy="735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-482370" y="2381"/>
            <a:ext cx="9626370" cy="5705585"/>
            <a:chOff x="-482370" y="2381"/>
            <a:chExt cx="9626370" cy="5705585"/>
          </a:xfrm>
        </p:grpSpPr>
        <p:pic>
          <p:nvPicPr>
            <p:cNvPr id="18" name="Google Shape;18;p3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3"/>
            <p:cNvSpPr/>
            <p:nvPr/>
          </p:nvSpPr>
          <p:spPr>
            <a:xfrm flipH="1">
              <a:off x="-482370" y="489766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 hasCustomPrompt="1"/>
          </p:nvPr>
        </p:nvSpPr>
        <p:spPr>
          <a:xfrm rot="-59787">
            <a:off x="7109" y="58902"/>
            <a:ext cx="5079349" cy="861729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solidFill>
                  <a:schemeClr val="accent2"/>
                </a:solidFill>
                <a:latin typeface="Times New Roman" panose="02020603050405020304" pitchFamily="18" charset="0"/>
                <a:ea typeface="Jost"/>
                <a:cs typeface="Times New Roman" panose="02020603050405020304" pitchFamily="18" charset="0"/>
                <a:sym typeface="Jos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5131367" y="543189"/>
            <a:ext cx="3209426" cy="2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3"/>
          <p:cNvSpPr/>
          <p:nvPr/>
        </p:nvSpPr>
        <p:spPr>
          <a:xfrm>
            <a:off x="-2469875" y="148805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6723350" y="-149170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998" y="9055"/>
            <a:ext cx="567328" cy="53413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37800" y="4917594"/>
            <a:ext cx="17420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Khoa</a:t>
            </a:r>
            <a:r>
              <a:rPr lang="en-US" sz="800" dirty="0" smtClean="0"/>
              <a:t> CNTT - GV: </a:t>
            </a:r>
            <a:r>
              <a:rPr lang="en-US" sz="800" b="1" i="1" dirty="0" smtClean="0"/>
              <a:t>Vũ</a:t>
            </a:r>
            <a:r>
              <a:rPr lang="en-US" sz="800" b="1" i="1" baseline="0" dirty="0" smtClean="0"/>
              <a:t> Quốc </a:t>
            </a:r>
            <a:r>
              <a:rPr lang="en-US" sz="800" b="1" i="1" baseline="0" dirty="0" err="1" smtClean="0"/>
              <a:t>Hưng</a:t>
            </a:r>
            <a:endParaRPr lang="en-US" sz="800" b="1" i="1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" y="4911858"/>
            <a:ext cx="1762054" cy="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0188" y="1255713"/>
            <a:ext cx="8461375" cy="3565525"/>
          </a:xfrm>
        </p:spPr>
        <p:txBody>
          <a:bodyPr/>
          <a:lstStyle>
            <a:lvl1pPr>
              <a:buSzPct val="100000"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indent="-330200">
              <a:buFont typeface="Arial" panose="020B0604020202020204" pitchFamily="34" charset="0"/>
              <a:buChar char="•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3"/>
          <p:cNvGrpSpPr/>
          <p:nvPr/>
        </p:nvGrpSpPr>
        <p:grpSpPr>
          <a:xfrm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199" name="Google Shape;199;p23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3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/>
          <p:cNvSpPr/>
          <p:nvPr/>
        </p:nvSpPr>
        <p:spPr>
          <a:xfrm rot="10800000" flipH="1">
            <a:off x="-2596975" y="11124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3"/>
          <p:cNvSpPr/>
          <p:nvPr/>
        </p:nvSpPr>
        <p:spPr>
          <a:xfrm rot="10800000" flipH="1">
            <a:off x="7160300" y="-15028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4"/>
          <p:cNvGrpSpPr/>
          <p:nvPr/>
        </p:nvGrpSpPr>
        <p:grpSpPr>
          <a:xfrm rot="10800000">
            <a:off x="-37800" y="-37350"/>
            <a:ext cx="9219600" cy="5218200"/>
            <a:chOff x="-37800" y="-37350"/>
            <a:chExt cx="9219600" cy="5218200"/>
          </a:xfrm>
        </p:grpSpPr>
        <p:pic>
          <p:nvPicPr>
            <p:cNvPr id="205" name="Google Shape;205;p24"/>
            <p:cNvPicPr preferRelativeResize="0"/>
            <p:nvPr/>
          </p:nvPicPr>
          <p:blipFill>
            <a:blip r:embed="rId2">
              <a:alphaModFix amt="33000"/>
            </a:blip>
            <a:stretch>
              <a:fillRect/>
            </a:stretch>
          </p:blipFill>
          <p:spPr>
            <a:xfrm>
              <a:off x="0" y="2381"/>
              <a:ext cx="9144000" cy="5138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4"/>
            <p:cNvSpPr/>
            <p:nvPr/>
          </p:nvSpPr>
          <p:spPr>
            <a:xfrm flipH="1">
              <a:off x="-37800" y="-37350"/>
              <a:ext cx="9219600" cy="5218200"/>
            </a:xfrm>
            <a:prstGeom prst="rect">
              <a:avLst/>
            </a:prstGeom>
            <a:gradFill>
              <a:gsLst>
                <a:gs pos="0">
                  <a:srgbClr val="187498">
                    <a:alpha val="6666"/>
                  </a:srgbClr>
                </a:gs>
                <a:gs pos="50000">
                  <a:srgbClr val="187498">
                    <a:alpha val="6666"/>
                  </a:srgbClr>
                </a:gs>
                <a:gs pos="100000">
                  <a:srgbClr val="F9D923">
                    <a:alpha val="745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4"/>
          <p:cNvSpPr/>
          <p:nvPr/>
        </p:nvSpPr>
        <p:spPr>
          <a:xfrm flipH="1">
            <a:off x="4722800" y="-2648400"/>
            <a:ext cx="6368100" cy="6368100"/>
          </a:xfrm>
          <a:prstGeom prst="ellipse">
            <a:avLst/>
          </a:prstGeom>
          <a:gradFill>
            <a:gsLst>
              <a:gs pos="0">
                <a:srgbClr val="187498">
                  <a:alpha val="1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 flipH="1">
            <a:off x="-2052675" y="3193250"/>
            <a:ext cx="3603600" cy="36036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535650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●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○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t"/>
              <a:buChar char="■"/>
              <a:defRPr sz="1600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9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aws.amazon.com/vpc/latest/userguide/vpc-security-group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enhousedata.com/blog/redundancy.-what-the-heck-does-n1-mea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core.vmware.com/resource/vmware-vsan-design-guide#sec6810-sub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al_Institute_of_Standards_and_Technology" TargetMode="External"/><Relationship Id="rId2" Type="http://schemas.openxmlformats.org/officeDocument/2006/relationships/hyperlink" Target="https://en.wikipedia.org/wiki/Cloud_comput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Pooling_(resource_management)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en.wikipedia.org/wiki/Virtual_private_cloud" TargetMode="External"/><Relationship Id="rId7" Type="http://schemas.openxmlformats.org/officeDocument/2006/relationships/hyperlink" Target="https://www.geeksforgeeks.org/overview-to-the-amazon-virtual-private-cloud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en.wikipedia.org/wiki/Cloud_computing" TargetMode="External"/><Relationship Id="rId4" Type="http://schemas.openxmlformats.org/officeDocument/2006/relationships/hyperlink" Target="https://en.wikipedia.org/wiki/Shared_resource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rver_(computing)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s://en.wikipedia.org/wiki/Execution_model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loud_computing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splunk.com/en_us/blog/learn/serverless-functions.html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s://en.wikipedia.org/wiki/Serverless_computing" TargetMode="External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searchcloudcomputing/definition/cloud-comput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8"/>
          <p:cNvGrpSpPr/>
          <p:nvPr/>
        </p:nvGrpSpPr>
        <p:grpSpPr>
          <a:xfrm rot="906714">
            <a:off x="6889497" y="1214090"/>
            <a:ext cx="1149878" cy="1149878"/>
            <a:chOff x="6755990" y="1374375"/>
            <a:chExt cx="1149900" cy="1149900"/>
          </a:xfrm>
        </p:grpSpPr>
        <p:sp>
          <p:nvSpPr>
            <p:cNvPr id="220" name="Google Shape;220;p28"/>
            <p:cNvSpPr/>
            <p:nvPr/>
          </p:nvSpPr>
          <p:spPr>
            <a:xfrm>
              <a:off x="6755990" y="1374375"/>
              <a:ext cx="1149900" cy="114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7020275" y="1661900"/>
              <a:ext cx="621322" cy="574842"/>
            </a:xfrm>
            <a:custGeom>
              <a:avLst/>
              <a:gdLst/>
              <a:ahLst/>
              <a:cxnLst/>
              <a:rect l="l" t="t" r="r" b="b"/>
              <a:pathLst>
                <a:path w="19383" h="17933" extrusionOk="0">
                  <a:moveTo>
                    <a:pt x="7201" y="1056"/>
                  </a:moveTo>
                  <a:cubicBezTo>
                    <a:pt x="8155" y="1056"/>
                    <a:pt x="9123" y="1463"/>
                    <a:pt x="9820" y="2374"/>
                  </a:cubicBezTo>
                  <a:cubicBezTo>
                    <a:pt x="9733" y="2444"/>
                    <a:pt x="9645" y="2514"/>
                    <a:pt x="9575" y="2601"/>
                  </a:cubicBezTo>
                  <a:cubicBezTo>
                    <a:pt x="9199" y="2977"/>
                    <a:pt x="9545" y="3497"/>
                    <a:pt x="9947" y="3497"/>
                  </a:cubicBezTo>
                  <a:cubicBezTo>
                    <a:pt x="10069" y="3497"/>
                    <a:pt x="10196" y="3449"/>
                    <a:pt x="10309" y="3335"/>
                  </a:cubicBezTo>
                  <a:cubicBezTo>
                    <a:pt x="10467" y="3195"/>
                    <a:pt x="10624" y="3056"/>
                    <a:pt x="10816" y="2951"/>
                  </a:cubicBezTo>
                  <a:cubicBezTo>
                    <a:pt x="11329" y="2615"/>
                    <a:pt x="11885" y="2463"/>
                    <a:pt x="12426" y="2463"/>
                  </a:cubicBezTo>
                  <a:cubicBezTo>
                    <a:pt x="13969" y="2463"/>
                    <a:pt x="15396" y="3699"/>
                    <a:pt x="15396" y="5433"/>
                  </a:cubicBezTo>
                  <a:cubicBezTo>
                    <a:pt x="15396" y="5643"/>
                    <a:pt x="15379" y="5835"/>
                    <a:pt x="15344" y="6045"/>
                  </a:cubicBezTo>
                  <a:cubicBezTo>
                    <a:pt x="15278" y="6377"/>
                    <a:pt x="15542" y="6677"/>
                    <a:pt x="15868" y="6677"/>
                  </a:cubicBezTo>
                  <a:cubicBezTo>
                    <a:pt x="15885" y="6677"/>
                    <a:pt x="15903" y="6676"/>
                    <a:pt x="15921" y="6674"/>
                  </a:cubicBezTo>
                  <a:cubicBezTo>
                    <a:pt x="17180" y="6674"/>
                    <a:pt x="18211" y="7688"/>
                    <a:pt x="18211" y="8947"/>
                  </a:cubicBezTo>
                  <a:cubicBezTo>
                    <a:pt x="18211" y="10205"/>
                    <a:pt x="17180" y="11219"/>
                    <a:pt x="15921" y="11219"/>
                  </a:cubicBezTo>
                  <a:lnTo>
                    <a:pt x="5082" y="11219"/>
                  </a:lnTo>
                  <a:cubicBezTo>
                    <a:pt x="2618" y="11219"/>
                    <a:pt x="1499" y="8160"/>
                    <a:pt x="3387" y="6587"/>
                  </a:cubicBezTo>
                  <a:lnTo>
                    <a:pt x="3387" y="6587"/>
                  </a:lnTo>
                  <a:cubicBezTo>
                    <a:pt x="3579" y="6919"/>
                    <a:pt x="3806" y="7216"/>
                    <a:pt x="4086" y="7478"/>
                  </a:cubicBezTo>
                  <a:cubicBezTo>
                    <a:pt x="4201" y="7597"/>
                    <a:pt x="4329" y="7647"/>
                    <a:pt x="4452" y="7647"/>
                  </a:cubicBezTo>
                  <a:cubicBezTo>
                    <a:pt x="4853" y="7647"/>
                    <a:pt x="5195" y="7119"/>
                    <a:pt x="4820" y="6744"/>
                  </a:cubicBezTo>
                  <a:cubicBezTo>
                    <a:pt x="4506" y="6412"/>
                    <a:pt x="4261" y="6045"/>
                    <a:pt x="4086" y="5625"/>
                  </a:cubicBezTo>
                  <a:cubicBezTo>
                    <a:pt x="3929" y="5223"/>
                    <a:pt x="3841" y="4804"/>
                    <a:pt x="3841" y="4402"/>
                  </a:cubicBezTo>
                  <a:cubicBezTo>
                    <a:pt x="3841" y="2352"/>
                    <a:pt x="5499" y="1056"/>
                    <a:pt x="7201" y="1056"/>
                  </a:cubicBezTo>
                  <a:close/>
                  <a:moveTo>
                    <a:pt x="10331" y="14785"/>
                  </a:moveTo>
                  <a:cubicBezTo>
                    <a:pt x="10598" y="14785"/>
                    <a:pt x="10851" y="14992"/>
                    <a:pt x="10851" y="15310"/>
                  </a:cubicBezTo>
                  <a:cubicBezTo>
                    <a:pt x="10851" y="15607"/>
                    <a:pt x="10624" y="15834"/>
                    <a:pt x="10327" y="15834"/>
                  </a:cubicBezTo>
                  <a:cubicBezTo>
                    <a:pt x="9855" y="15834"/>
                    <a:pt x="9628" y="15275"/>
                    <a:pt x="9960" y="14943"/>
                  </a:cubicBezTo>
                  <a:cubicBezTo>
                    <a:pt x="10068" y="14834"/>
                    <a:pt x="10201" y="14785"/>
                    <a:pt x="10331" y="14785"/>
                  </a:cubicBezTo>
                  <a:close/>
                  <a:moveTo>
                    <a:pt x="5428" y="15834"/>
                  </a:moveTo>
                  <a:cubicBezTo>
                    <a:pt x="5695" y="15834"/>
                    <a:pt x="5957" y="16041"/>
                    <a:pt x="5957" y="16359"/>
                  </a:cubicBezTo>
                  <a:cubicBezTo>
                    <a:pt x="5957" y="16656"/>
                    <a:pt x="5712" y="16883"/>
                    <a:pt x="5432" y="16883"/>
                  </a:cubicBezTo>
                  <a:cubicBezTo>
                    <a:pt x="4960" y="16883"/>
                    <a:pt x="4733" y="16324"/>
                    <a:pt x="5065" y="15992"/>
                  </a:cubicBezTo>
                  <a:cubicBezTo>
                    <a:pt x="5168" y="15883"/>
                    <a:pt x="5299" y="15834"/>
                    <a:pt x="5428" y="15834"/>
                  </a:cubicBezTo>
                  <a:close/>
                  <a:moveTo>
                    <a:pt x="15226" y="15834"/>
                  </a:moveTo>
                  <a:cubicBezTo>
                    <a:pt x="15493" y="15834"/>
                    <a:pt x="15746" y="16041"/>
                    <a:pt x="15746" y="16359"/>
                  </a:cubicBezTo>
                  <a:cubicBezTo>
                    <a:pt x="15746" y="16656"/>
                    <a:pt x="15519" y="16883"/>
                    <a:pt x="15222" y="16883"/>
                  </a:cubicBezTo>
                  <a:cubicBezTo>
                    <a:pt x="14767" y="16883"/>
                    <a:pt x="14522" y="16324"/>
                    <a:pt x="14855" y="15992"/>
                  </a:cubicBezTo>
                  <a:cubicBezTo>
                    <a:pt x="14963" y="15883"/>
                    <a:pt x="15096" y="15834"/>
                    <a:pt x="15226" y="15834"/>
                  </a:cubicBezTo>
                  <a:close/>
                  <a:moveTo>
                    <a:pt x="7206" y="1"/>
                  </a:moveTo>
                  <a:cubicBezTo>
                    <a:pt x="4969" y="1"/>
                    <a:pt x="2781" y="1694"/>
                    <a:pt x="2792" y="4384"/>
                  </a:cubicBezTo>
                  <a:cubicBezTo>
                    <a:pt x="2792" y="4786"/>
                    <a:pt x="2845" y="5188"/>
                    <a:pt x="2950" y="5590"/>
                  </a:cubicBezTo>
                  <a:cubicBezTo>
                    <a:pt x="1" y="7632"/>
                    <a:pt x="1458" y="12268"/>
                    <a:pt x="5062" y="12268"/>
                  </a:cubicBezTo>
                  <a:cubicBezTo>
                    <a:pt x="5069" y="12268"/>
                    <a:pt x="5076" y="12268"/>
                    <a:pt x="5082" y="12268"/>
                  </a:cubicBezTo>
                  <a:lnTo>
                    <a:pt x="5957" y="12268"/>
                  </a:lnTo>
                  <a:lnTo>
                    <a:pt x="5957" y="12915"/>
                  </a:lnTo>
                  <a:lnTo>
                    <a:pt x="5135" y="13474"/>
                  </a:lnTo>
                  <a:cubicBezTo>
                    <a:pt x="4995" y="13562"/>
                    <a:pt x="4908" y="13719"/>
                    <a:pt x="4908" y="13911"/>
                  </a:cubicBezTo>
                  <a:lnTo>
                    <a:pt x="4908" y="14873"/>
                  </a:lnTo>
                  <a:cubicBezTo>
                    <a:pt x="3229" y="15467"/>
                    <a:pt x="3649" y="17932"/>
                    <a:pt x="5415" y="17932"/>
                  </a:cubicBezTo>
                  <a:cubicBezTo>
                    <a:pt x="7198" y="17932"/>
                    <a:pt x="7617" y="15467"/>
                    <a:pt x="5939" y="14873"/>
                  </a:cubicBezTo>
                  <a:lnTo>
                    <a:pt x="5939" y="14191"/>
                  </a:lnTo>
                  <a:lnTo>
                    <a:pt x="6761" y="13649"/>
                  </a:lnTo>
                  <a:cubicBezTo>
                    <a:pt x="6918" y="13544"/>
                    <a:pt x="7005" y="13387"/>
                    <a:pt x="7005" y="13212"/>
                  </a:cubicBezTo>
                  <a:lnTo>
                    <a:pt x="7005" y="12251"/>
                  </a:lnTo>
                  <a:lnTo>
                    <a:pt x="9802" y="12251"/>
                  </a:lnTo>
                  <a:lnTo>
                    <a:pt x="9802" y="13824"/>
                  </a:lnTo>
                  <a:cubicBezTo>
                    <a:pt x="8124" y="14401"/>
                    <a:pt x="8544" y="16883"/>
                    <a:pt x="10309" y="16883"/>
                  </a:cubicBezTo>
                  <a:cubicBezTo>
                    <a:pt x="12093" y="16883"/>
                    <a:pt x="12512" y="14401"/>
                    <a:pt x="10851" y="13824"/>
                  </a:cubicBezTo>
                  <a:lnTo>
                    <a:pt x="10851" y="12251"/>
                  </a:lnTo>
                  <a:lnTo>
                    <a:pt x="13648" y="12251"/>
                  </a:lnTo>
                  <a:lnTo>
                    <a:pt x="13648" y="13212"/>
                  </a:lnTo>
                  <a:cubicBezTo>
                    <a:pt x="13648" y="13387"/>
                    <a:pt x="13736" y="13544"/>
                    <a:pt x="13876" y="13649"/>
                  </a:cubicBezTo>
                  <a:lnTo>
                    <a:pt x="14697" y="14191"/>
                  </a:lnTo>
                  <a:lnTo>
                    <a:pt x="14697" y="14873"/>
                  </a:lnTo>
                  <a:cubicBezTo>
                    <a:pt x="13019" y="15467"/>
                    <a:pt x="13456" y="17932"/>
                    <a:pt x="15222" y="17932"/>
                  </a:cubicBezTo>
                  <a:cubicBezTo>
                    <a:pt x="16987" y="17932"/>
                    <a:pt x="17407" y="15467"/>
                    <a:pt x="15746" y="14873"/>
                  </a:cubicBezTo>
                  <a:lnTo>
                    <a:pt x="15746" y="13911"/>
                  </a:lnTo>
                  <a:cubicBezTo>
                    <a:pt x="15746" y="13719"/>
                    <a:pt x="15659" y="13562"/>
                    <a:pt x="15501" y="13474"/>
                  </a:cubicBezTo>
                  <a:lnTo>
                    <a:pt x="14697" y="12915"/>
                  </a:lnTo>
                  <a:lnTo>
                    <a:pt x="14697" y="12268"/>
                  </a:lnTo>
                  <a:lnTo>
                    <a:pt x="15921" y="12268"/>
                  </a:lnTo>
                  <a:cubicBezTo>
                    <a:pt x="17652" y="12268"/>
                    <a:pt x="19103" y="10940"/>
                    <a:pt x="19242" y="9209"/>
                  </a:cubicBezTo>
                  <a:cubicBezTo>
                    <a:pt x="19382" y="7478"/>
                    <a:pt x="18159" y="5922"/>
                    <a:pt x="16445" y="5660"/>
                  </a:cubicBezTo>
                  <a:lnTo>
                    <a:pt x="16445" y="5433"/>
                  </a:lnTo>
                  <a:cubicBezTo>
                    <a:pt x="16432" y="3105"/>
                    <a:pt x="14519" y="1407"/>
                    <a:pt x="12408" y="1407"/>
                  </a:cubicBezTo>
                  <a:cubicBezTo>
                    <a:pt x="11840" y="1407"/>
                    <a:pt x="11258" y="1530"/>
                    <a:pt x="10694" y="1797"/>
                  </a:cubicBezTo>
                  <a:cubicBezTo>
                    <a:pt x="9784" y="556"/>
                    <a:pt x="8487" y="1"/>
                    <a:pt x="7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714175" y="969450"/>
            <a:ext cx="5351100" cy="22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 u="sng" dirty="0" smtClean="0">
                <a:solidFill>
                  <a:srgbClr val="FF0000"/>
                </a:solidFill>
              </a:rPr>
              <a:t>CHƯƠNG 4: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Cloud </a:t>
            </a:r>
            <a:r>
              <a:rPr lang="en-US" dirty="0"/>
              <a:t>Platform Architecture</a:t>
            </a:r>
            <a:endParaRPr dirty="0"/>
          </a:p>
        </p:txBody>
      </p:sp>
      <p:cxnSp>
        <p:nvCxnSpPr>
          <p:cNvPr id="224" name="Google Shape;224;p28"/>
          <p:cNvCxnSpPr/>
          <p:nvPr/>
        </p:nvCxnSpPr>
        <p:spPr>
          <a:xfrm>
            <a:off x="725550" y="3308300"/>
            <a:ext cx="2595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5" name="Google Shape;225;p28"/>
          <p:cNvGrpSpPr/>
          <p:nvPr/>
        </p:nvGrpSpPr>
        <p:grpSpPr>
          <a:xfrm rot="-762542">
            <a:off x="7723050" y="1879166"/>
            <a:ext cx="1149900" cy="1149900"/>
            <a:chOff x="7144390" y="2062575"/>
            <a:chExt cx="1149900" cy="1149900"/>
          </a:xfrm>
        </p:grpSpPr>
        <p:sp>
          <p:nvSpPr>
            <p:cNvPr id="226" name="Google Shape;226;p28"/>
            <p:cNvSpPr/>
            <p:nvPr/>
          </p:nvSpPr>
          <p:spPr>
            <a:xfrm>
              <a:off x="7144390" y="2062575"/>
              <a:ext cx="1149900" cy="1149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227;p28"/>
            <p:cNvGrpSpPr/>
            <p:nvPr/>
          </p:nvGrpSpPr>
          <p:grpSpPr>
            <a:xfrm>
              <a:off x="7393719" y="2342761"/>
              <a:ext cx="651289" cy="589792"/>
              <a:chOff x="988338" y="1930075"/>
              <a:chExt cx="494750" cy="448000"/>
            </a:xfrm>
          </p:grpSpPr>
          <p:sp>
            <p:nvSpPr>
              <p:cNvPr id="228" name="Google Shape;228;p28"/>
              <p:cNvSpPr/>
              <p:nvPr/>
            </p:nvSpPr>
            <p:spPr>
              <a:xfrm>
                <a:off x="988338" y="1930075"/>
                <a:ext cx="49475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19790" h="17920" extrusionOk="0">
                    <a:moveTo>
                      <a:pt x="7129" y="1042"/>
                    </a:moveTo>
                    <a:cubicBezTo>
                      <a:pt x="8081" y="1042"/>
                      <a:pt x="9046" y="1450"/>
                      <a:pt x="9738" y="2361"/>
                    </a:cubicBezTo>
                    <a:cubicBezTo>
                      <a:pt x="9651" y="2431"/>
                      <a:pt x="9581" y="2501"/>
                      <a:pt x="9493" y="2589"/>
                    </a:cubicBezTo>
                    <a:cubicBezTo>
                      <a:pt x="9167" y="2969"/>
                      <a:pt x="9496" y="3456"/>
                      <a:pt x="9897" y="3456"/>
                    </a:cubicBezTo>
                    <a:cubicBezTo>
                      <a:pt x="10012" y="3456"/>
                      <a:pt x="10132" y="3416"/>
                      <a:pt x="10245" y="3323"/>
                    </a:cubicBezTo>
                    <a:cubicBezTo>
                      <a:pt x="10385" y="3183"/>
                      <a:pt x="10560" y="3043"/>
                      <a:pt x="10734" y="2938"/>
                    </a:cubicBezTo>
                    <a:cubicBezTo>
                      <a:pt x="11250" y="2601"/>
                      <a:pt x="11808" y="2448"/>
                      <a:pt x="12352" y="2448"/>
                    </a:cubicBezTo>
                    <a:cubicBezTo>
                      <a:pt x="13892" y="2448"/>
                      <a:pt x="15315" y="3676"/>
                      <a:pt x="15315" y="5420"/>
                    </a:cubicBezTo>
                    <a:cubicBezTo>
                      <a:pt x="15315" y="5630"/>
                      <a:pt x="15297" y="5823"/>
                      <a:pt x="15262" y="6032"/>
                    </a:cubicBezTo>
                    <a:cubicBezTo>
                      <a:pt x="15196" y="6364"/>
                      <a:pt x="15460" y="6664"/>
                      <a:pt x="15786" y="6664"/>
                    </a:cubicBezTo>
                    <a:cubicBezTo>
                      <a:pt x="15803" y="6664"/>
                      <a:pt x="15821" y="6663"/>
                      <a:pt x="15839" y="6662"/>
                    </a:cubicBezTo>
                    <a:cubicBezTo>
                      <a:pt x="17098" y="6662"/>
                      <a:pt x="18129" y="7676"/>
                      <a:pt x="18129" y="8934"/>
                    </a:cubicBezTo>
                    <a:cubicBezTo>
                      <a:pt x="18129" y="10175"/>
                      <a:pt x="17098" y="11207"/>
                      <a:pt x="15839" y="11207"/>
                    </a:cubicBezTo>
                    <a:lnTo>
                      <a:pt x="15507" y="11207"/>
                    </a:lnTo>
                    <a:cubicBezTo>
                      <a:pt x="14912" y="8777"/>
                      <a:pt x="12727" y="7081"/>
                      <a:pt x="10245" y="7081"/>
                    </a:cubicBezTo>
                    <a:cubicBezTo>
                      <a:pt x="7745" y="7081"/>
                      <a:pt x="5560" y="8777"/>
                      <a:pt x="4966" y="11207"/>
                    </a:cubicBezTo>
                    <a:cubicBezTo>
                      <a:pt x="3532" y="11189"/>
                      <a:pt x="2361" y="10018"/>
                      <a:pt x="2378" y="8585"/>
                    </a:cubicBezTo>
                    <a:cubicBezTo>
                      <a:pt x="2378" y="7798"/>
                      <a:pt x="2710" y="7064"/>
                      <a:pt x="3305" y="6574"/>
                    </a:cubicBezTo>
                    <a:cubicBezTo>
                      <a:pt x="3497" y="6889"/>
                      <a:pt x="3724" y="7204"/>
                      <a:pt x="4004" y="7466"/>
                    </a:cubicBezTo>
                    <a:cubicBezTo>
                      <a:pt x="4119" y="7585"/>
                      <a:pt x="4248" y="7634"/>
                      <a:pt x="4372" y="7634"/>
                    </a:cubicBezTo>
                    <a:cubicBezTo>
                      <a:pt x="4777" y="7634"/>
                      <a:pt x="5126" y="7106"/>
                      <a:pt x="4738" y="6732"/>
                    </a:cubicBezTo>
                    <a:cubicBezTo>
                      <a:pt x="4424" y="6399"/>
                      <a:pt x="4179" y="6015"/>
                      <a:pt x="4004" y="5595"/>
                    </a:cubicBezTo>
                    <a:cubicBezTo>
                      <a:pt x="3847" y="5211"/>
                      <a:pt x="3777" y="4791"/>
                      <a:pt x="3777" y="4372"/>
                    </a:cubicBezTo>
                    <a:cubicBezTo>
                      <a:pt x="3777" y="2334"/>
                      <a:pt x="5433" y="1042"/>
                      <a:pt x="7129" y="1042"/>
                    </a:cubicBezTo>
                    <a:close/>
                    <a:moveTo>
                      <a:pt x="2889" y="15822"/>
                    </a:moveTo>
                    <a:cubicBezTo>
                      <a:pt x="3156" y="15822"/>
                      <a:pt x="3410" y="16029"/>
                      <a:pt x="3410" y="16346"/>
                    </a:cubicBezTo>
                    <a:cubicBezTo>
                      <a:pt x="3410" y="16643"/>
                      <a:pt x="3182" y="16871"/>
                      <a:pt x="2885" y="16871"/>
                    </a:cubicBezTo>
                    <a:cubicBezTo>
                      <a:pt x="2413" y="16871"/>
                      <a:pt x="2186" y="16311"/>
                      <a:pt x="2518" y="15979"/>
                    </a:cubicBezTo>
                    <a:cubicBezTo>
                      <a:pt x="2627" y="15871"/>
                      <a:pt x="2760" y="15822"/>
                      <a:pt x="2889" y="15822"/>
                    </a:cubicBezTo>
                    <a:close/>
                    <a:moveTo>
                      <a:pt x="10203" y="8131"/>
                    </a:moveTo>
                    <a:cubicBezTo>
                      <a:pt x="12447" y="8131"/>
                      <a:pt x="14603" y="9880"/>
                      <a:pt x="14615" y="12518"/>
                    </a:cubicBezTo>
                    <a:cubicBezTo>
                      <a:pt x="14615" y="14930"/>
                      <a:pt x="12657" y="16888"/>
                      <a:pt x="10245" y="16888"/>
                    </a:cubicBezTo>
                    <a:cubicBezTo>
                      <a:pt x="6347" y="16888"/>
                      <a:pt x="4389" y="12168"/>
                      <a:pt x="7151" y="9424"/>
                    </a:cubicBezTo>
                    <a:cubicBezTo>
                      <a:pt x="8038" y="8530"/>
                      <a:pt x="9131" y="8131"/>
                      <a:pt x="10203" y="8131"/>
                    </a:cubicBezTo>
                    <a:close/>
                    <a:moveTo>
                      <a:pt x="17581" y="15826"/>
                    </a:moveTo>
                    <a:cubicBezTo>
                      <a:pt x="17852" y="15826"/>
                      <a:pt x="18112" y="16042"/>
                      <a:pt x="18112" y="16364"/>
                    </a:cubicBezTo>
                    <a:cubicBezTo>
                      <a:pt x="18112" y="16643"/>
                      <a:pt x="17867" y="16888"/>
                      <a:pt x="17587" y="16888"/>
                    </a:cubicBezTo>
                    <a:cubicBezTo>
                      <a:pt x="17115" y="16871"/>
                      <a:pt x="16888" y="16311"/>
                      <a:pt x="17220" y="15979"/>
                    </a:cubicBezTo>
                    <a:cubicBezTo>
                      <a:pt x="17326" y="15873"/>
                      <a:pt x="17455" y="15826"/>
                      <a:pt x="17581" y="15826"/>
                    </a:cubicBezTo>
                    <a:close/>
                    <a:moveTo>
                      <a:pt x="7126" y="0"/>
                    </a:moveTo>
                    <a:cubicBezTo>
                      <a:pt x="4892" y="0"/>
                      <a:pt x="2710" y="1690"/>
                      <a:pt x="2710" y="4372"/>
                    </a:cubicBezTo>
                    <a:cubicBezTo>
                      <a:pt x="2710" y="4774"/>
                      <a:pt x="2763" y="5176"/>
                      <a:pt x="2885" y="5560"/>
                    </a:cubicBezTo>
                    <a:cubicBezTo>
                      <a:pt x="1" y="7571"/>
                      <a:pt x="1312" y="12081"/>
                      <a:pt x="4826" y="12256"/>
                    </a:cubicBezTo>
                    <a:lnTo>
                      <a:pt x="4826" y="12500"/>
                    </a:lnTo>
                    <a:cubicBezTo>
                      <a:pt x="4826" y="12780"/>
                      <a:pt x="4843" y="13077"/>
                      <a:pt x="4896" y="13374"/>
                    </a:cubicBezTo>
                    <a:lnTo>
                      <a:pt x="2885" y="13374"/>
                    </a:lnTo>
                    <a:cubicBezTo>
                      <a:pt x="2606" y="13374"/>
                      <a:pt x="2361" y="13602"/>
                      <a:pt x="2378" y="13899"/>
                    </a:cubicBezTo>
                    <a:lnTo>
                      <a:pt x="2378" y="14860"/>
                    </a:lnTo>
                    <a:cubicBezTo>
                      <a:pt x="700" y="15455"/>
                      <a:pt x="1120" y="17920"/>
                      <a:pt x="2903" y="17920"/>
                    </a:cubicBezTo>
                    <a:cubicBezTo>
                      <a:pt x="4668" y="17920"/>
                      <a:pt x="5088" y="15455"/>
                      <a:pt x="3427" y="14860"/>
                    </a:cubicBezTo>
                    <a:lnTo>
                      <a:pt x="3427" y="14423"/>
                    </a:lnTo>
                    <a:lnTo>
                      <a:pt x="5175" y="14423"/>
                    </a:lnTo>
                    <a:cubicBezTo>
                      <a:pt x="5962" y="16539"/>
                      <a:pt x="7990" y="17920"/>
                      <a:pt x="10245" y="17920"/>
                    </a:cubicBezTo>
                    <a:cubicBezTo>
                      <a:pt x="12500" y="17920"/>
                      <a:pt x="14510" y="16539"/>
                      <a:pt x="15315" y="14423"/>
                    </a:cubicBezTo>
                    <a:lnTo>
                      <a:pt x="17063" y="14423"/>
                    </a:lnTo>
                    <a:lnTo>
                      <a:pt x="17063" y="14860"/>
                    </a:lnTo>
                    <a:cubicBezTo>
                      <a:pt x="15384" y="15455"/>
                      <a:pt x="15821" y="17920"/>
                      <a:pt x="17587" y="17920"/>
                    </a:cubicBezTo>
                    <a:cubicBezTo>
                      <a:pt x="19353" y="17920"/>
                      <a:pt x="19790" y="15455"/>
                      <a:pt x="18112" y="14860"/>
                    </a:cubicBezTo>
                    <a:lnTo>
                      <a:pt x="18112" y="13899"/>
                    </a:lnTo>
                    <a:cubicBezTo>
                      <a:pt x="18112" y="13602"/>
                      <a:pt x="17867" y="13374"/>
                      <a:pt x="17570" y="13374"/>
                    </a:cubicBezTo>
                    <a:lnTo>
                      <a:pt x="15594" y="13374"/>
                    </a:lnTo>
                    <a:cubicBezTo>
                      <a:pt x="15629" y="13077"/>
                      <a:pt x="15664" y="12798"/>
                      <a:pt x="15664" y="12500"/>
                    </a:cubicBezTo>
                    <a:lnTo>
                      <a:pt x="15664" y="12256"/>
                    </a:lnTo>
                    <a:lnTo>
                      <a:pt x="15839" y="12256"/>
                    </a:lnTo>
                    <a:cubicBezTo>
                      <a:pt x="17587" y="12256"/>
                      <a:pt x="19038" y="10927"/>
                      <a:pt x="19178" y="9179"/>
                    </a:cubicBezTo>
                    <a:cubicBezTo>
                      <a:pt x="19300" y="7448"/>
                      <a:pt x="18077" y="5910"/>
                      <a:pt x="16363" y="5648"/>
                    </a:cubicBezTo>
                    <a:lnTo>
                      <a:pt x="16363" y="5420"/>
                    </a:lnTo>
                    <a:cubicBezTo>
                      <a:pt x="16350" y="3093"/>
                      <a:pt x="14437" y="1394"/>
                      <a:pt x="12326" y="1394"/>
                    </a:cubicBezTo>
                    <a:cubicBezTo>
                      <a:pt x="11758" y="1394"/>
                      <a:pt x="11176" y="1517"/>
                      <a:pt x="10612" y="1784"/>
                    </a:cubicBezTo>
                    <a:cubicBezTo>
                      <a:pt x="9697" y="551"/>
                      <a:pt x="8403" y="0"/>
                      <a:pt x="7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1165338" y="2229450"/>
                <a:ext cx="15780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1050" extrusionOk="0">
                    <a:moveTo>
                      <a:pt x="700" y="1"/>
                    </a:moveTo>
                    <a:cubicBezTo>
                      <a:pt x="1" y="1"/>
                      <a:pt x="1" y="1050"/>
                      <a:pt x="700" y="1050"/>
                    </a:cubicBezTo>
                    <a:lnTo>
                      <a:pt x="5612" y="1050"/>
                    </a:lnTo>
                    <a:cubicBezTo>
                      <a:pt x="6312" y="1050"/>
                      <a:pt x="6312" y="1"/>
                      <a:pt x="5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0" name="Google Shape;230;p28"/>
          <p:cNvGrpSpPr/>
          <p:nvPr/>
        </p:nvGrpSpPr>
        <p:grpSpPr>
          <a:xfrm rot="-522130">
            <a:off x="6889608" y="2571860"/>
            <a:ext cx="1149914" cy="1149914"/>
            <a:chOff x="6598350" y="2932555"/>
            <a:chExt cx="1149900" cy="1149900"/>
          </a:xfrm>
        </p:grpSpPr>
        <p:sp>
          <p:nvSpPr>
            <p:cNvPr id="231" name="Google Shape;231;p28"/>
            <p:cNvSpPr/>
            <p:nvPr/>
          </p:nvSpPr>
          <p:spPr>
            <a:xfrm>
              <a:off x="6598350" y="2932555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8"/>
            <p:cNvGrpSpPr/>
            <p:nvPr/>
          </p:nvGrpSpPr>
          <p:grpSpPr>
            <a:xfrm>
              <a:off x="6855332" y="3212566"/>
              <a:ext cx="636203" cy="590041"/>
              <a:chOff x="3960163" y="2623325"/>
              <a:chExt cx="483400" cy="448325"/>
            </a:xfrm>
          </p:grpSpPr>
          <p:sp>
            <p:nvSpPr>
              <p:cNvPr id="233" name="Google Shape;233;p28"/>
              <p:cNvSpPr/>
              <p:nvPr/>
            </p:nvSpPr>
            <p:spPr>
              <a:xfrm>
                <a:off x="3960163" y="2623325"/>
                <a:ext cx="483400" cy="448325"/>
              </a:xfrm>
              <a:custGeom>
                <a:avLst/>
                <a:gdLst/>
                <a:ahLst/>
                <a:cxnLst/>
                <a:rect l="l" t="t" r="r" b="b"/>
                <a:pathLst>
                  <a:path w="19336" h="17933" extrusionOk="0">
                    <a:moveTo>
                      <a:pt x="7092" y="1047"/>
                    </a:moveTo>
                    <a:cubicBezTo>
                      <a:pt x="8095" y="1047"/>
                      <a:pt x="9081" y="1503"/>
                      <a:pt x="9721" y="2357"/>
                    </a:cubicBezTo>
                    <a:cubicBezTo>
                      <a:pt x="9651" y="2426"/>
                      <a:pt x="9563" y="2496"/>
                      <a:pt x="9493" y="2566"/>
                    </a:cubicBezTo>
                    <a:cubicBezTo>
                      <a:pt x="9102" y="2957"/>
                      <a:pt x="9460" y="3494"/>
                      <a:pt x="9877" y="3494"/>
                    </a:cubicBezTo>
                    <a:cubicBezTo>
                      <a:pt x="10001" y="3494"/>
                      <a:pt x="10129" y="3447"/>
                      <a:pt x="10245" y="3335"/>
                    </a:cubicBezTo>
                    <a:cubicBezTo>
                      <a:pt x="10385" y="3178"/>
                      <a:pt x="10560" y="3056"/>
                      <a:pt x="10735" y="2933"/>
                    </a:cubicBezTo>
                    <a:cubicBezTo>
                      <a:pt x="11247" y="2598"/>
                      <a:pt x="11803" y="2446"/>
                      <a:pt x="12345" y="2446"/>
                    </a:cubicBezTo>
                    <a:cubicBezTo>
                      <a:pt x="13893" y="2446"/>
                      <a:pt x="15328" y="3685"/>
                      <a:pt x="15315" y="5433"/>
                    </a:cubicBezTo>
                    <a:cubicBezTo>
                      <a:pt x="15315" y="5626"/>
                      <a:pt x="15297" y="5835"/>
                      <a:pt x="15262" y="6028"/>
                    </a:cubicBezTo>
                    <a:cubicBezTo>
                      <a:pt x="15194" y="6351"/>
                      <a:pt x="15441" y="6658"/>
                      <a:pt x="15760" y="6658"/>
                    </a:cubicBezTo>
                    <a:cubicBezTo>
                      <a:pt x="15769" y="6658"/>
                      <a:pt x="15778" y="6657"/>
                      <a:pt x="15787" y="6657"/>
                    </a:cubicBezTo>
                    <a:lnTo>
                      <a:pt x="15839" y="6657"/>
                    </a:lnTo>
                    <a:cubicBezTo>
                      <a:pt x="17098" y="6657"/>
                      <a:pt x="18112" y="7671"/>
                      <a:pt x="18112" y="8929"/>
                    </a:cubicBezTo>
                    <a:cubicBezTo>
                      <a:pt x="18112" y="10188"/>
                      <a:pt x="17098" y="11202"/>
                      <a:pt x="15839" y="11202"/>
                    </a:cubicBezTo>
                    <a:lnTo>
                      <a:pt x="15507" y="11202"/>
                    </a:lnTo>
                    <a:cubicBezTo>
                      <a:pt x="14913" y="8772"/>
                      <a:pt x="12727" y="7059"/>
                      <a:pt x="10245" y="7059"/>
                    </a:cubicBezTo>
                    <a:cubicBezTo>
                      <a:pt x="7745" y="7059"/>
                      <a:pt x="5560" y="8772"/>
                      <a:pt x="4966" y="11202"/>
                    </a:cubicBezTo>
                    <a:cubicBezTo>
                      <a:pt x="2518" y="11185"/>
                      <a:pt x="1417" y="8125"/>
                      <a:pt x="3305" y="6552"/>
                    </a:cubicBezTo>
                    <a:lnTo>
                      <a:pt x="3305" y="6552"/>
                    </a:lnTo>
                    <a:cubicBezTo>
                      <a:pt x="3497" y="6884"/>
                      <a:pt x="3725" y="7199"/>
                      <a:pt x="3987" y="7461"/>
                    </a:cubicBezTo>
                    <a:cubicBezTo>
                      <a:pt x="4105" y="7575"/>
                      <a:pt x="4235" y="7622"/>
                      <a:pt x="4359" y="7622"/>
                    </a:cubicBezTo>
                    <a:cubicBezTo>
                      <a:pt x="4769" y="7622"/>
                      <a:pt x="5114" y="7103"/>
                      <a:pt x="4738" y="6727"/>
                    </a:cubicBezTo>
                    <a:cubicBezTo>
                      <a:pt x="4424" y="6395"/>
                      <a:pt x="4162" y="6010"/>
                      <a:pt x="4004" y="5591"/>
                    </a:cubicBezTo>
                    <a:cubicBezTo>
                      <a:pt x="3392" y="4052"/>
                      <a:pt x="4004" y="2287"/>
                      <a:pt x="5455" y="1482"/>
                    </a:cubicBezTo>
                    <a:cubicBezTo>
                      <a:pt x="5968" y="1188"/>
                      <a:pt x="6533" y="1047"/>
                      <a:pt x="7092" y="1047"/>
                    </a:cubicBezTo>
                    <a:close/>
                    <a:moveTo>
                      <a:pt x="10207" y="8126"/>
                    </a:moveTo>
                    <a:cubicBezTo>
                      <a:pt x="12455" y="8126"/>
                      <a:pt x="14615" y="9875"/>
                      <a:pt x="14615" y="12513"/>
                    </a:cubicBezTo>
                    <a:cubicBezTo>
                      <a:pt x="14615" y="14926"/>
                      <a:pt x="12657" y="16883"/>
                      <a:pt x="10245" y="16883"/>
                    </a:cubicBezTo>
                    <a:cubicBezTo>
                      <a:pt x="6347" y="16883"/>
                      <a:pt x="4389" y="12164"/>
                      <a:pt x="7151" y="9419"/>
                    </a:cubicBezTo>
                    <a:cubicBezTo>
                      <a:pt x="8038" y="8526"/>
                      <a:pt x="9133" y="8126"/>
                      <a:pt x="10207" y="8126"/>
                    </a:cubicBezTo>
                    <a:close/>
                    <a:moveTo>
                      <a:pt x="7128" y="1"/>
                    </a:moveTo>
                    <a:cubicBezTo>
                      <a:pt x="4895" y="1"/>
                      <a:pt x="2711" y="1694"/>
                      <a:pt x="2711" y="4384"/>
                    </a:cubicBezTo>
                    <a:cubicBezTo>
                      <a:pt x="2711" y="4786"/>
                      <a:pt x="2763" y="5188"/>
                      <a:pt x="2885" y="5573"/>
                    </a:cubicBezTo>
                    <a:cubicBezTo>
                      <a:pt x="1" y="7583"/>
                      <a:pt x="1312" y="12094"/>
                      <a:pt x="4826" y="12251"/>
                    </a:cubicBezTo>
                    <a:lnTo>
                      <a:pt x="4826" y="12496"/>
                    </a:lnTo>
                    <a:cubicBezTo>
                      <a:pt x="4826" y="15502"/>
                      <a:pt x="7238" y="17932"/>
                      <a:pt x="10245" y="17932"/>
                    </a:cubicBezTo>
                    <a:cubicBezTo>
                      <a:pt x="13234" y="17932"/>
                      <a:pt x="15664" y="15502"/>
                      <a:pt x="15664" y="12496"/>
                    </a:cubicBezTo>
                    <a:lnTo>
                      <a:pt x="15664" y="12251"/>
                    </a:lnTo>
                    <a:lnTo>
                      <a:pt x="15839" y="12251"/>
                    </a:lnTo>
                    <a:cubicBezTo>
                      <a:pt x="15862" y="12251"/>
                      <a:pt x="15884" y="12252"/>
                      <a:pt x="15906" y="12252"/>
                    </a:cubicBezTo>
                    <a:cubicBezTo>
                      <a:pt x="17642" y="12252"/>
                      <a:pt x="19075" y="10918"/>
                      <a:pt x="19213" y="9192"/>
                    </a:cubicBezTo>
                    <a:cubicBezTo>
                      <a:pt x="19335" y="7444"/>
                      <a:pt x="18094" y="5888"/>
                      <a:pt x="16364" y="5643"/>
                    </a:cubicBezTo>
                    <a:lnTo>
                      <a:pt x="16364" y="5416"/>
                    </a:lnTo>
                    <a:cubicBezTo>
                      <a:pt x="16350" y="3102"/>
                      <a:pt x="14437" y="1407"/>
                      <a:pt x="12327" y="1407"/>
                    </a:cubicBezTo>
                    <a:cubicBezTo>
                      <a:pt x="11759" y="1407"/>
                      <a:pt x="11176" y="1530"/>
                      <a:pt x="10612" y="1797"/>
                    </a:cubicBezTo>
                    <a:cubicBezTo>
                      <a:pt x="9702" y="556"/>
                      <a:pt x="8407" y="1"/>
                      <a:pt x="7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4104838" y="2872725"/>
                <a:ext cx="222475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8899" h="5842" extrusionOk="0">
                    <a:moveTo>
                      <a:pt x="2457" y="1"/>
                    </a:moveTo>
                    <a:cubicBezTo>
                      <a:pt x="2336" y="1"/>
                      <a:pt x="2210" y="48"/>
                      <a:pt x="2098" y="160"/>
                    </a:cubicBezTo>
                    <a:cubicBezTo>
                      <a:pt x="0" y="2257"/>
                      <a:pt x="1486" y="5841"/>
                      <a:pt x="4458" y="5841"/>
                    </a:cubicBezTo>
                    <a:cubicBezTo>
                      <a:pt x="7412" y="5841"/>
                      <a:pt x="8898" y="2257"/>
                      <a:pt x="6801" y="160"/>
                    </a:cubicBezTo>
                    <a:cubicBezTo>
                      <a:pt x="6696" y="64"/>
                      <a:pt x="6560" y="15"/>
                      <a:pt x="6427" y="15"/>
                    </a:cubicBezTo>
                    <a:cubicBezTo>
                      <a:pt x="6294" y="15"/>
                      <a:pt x="6162" y="64"/>
                      <a:pt x="6066" y="160"/>
                    </a:cubicBezTo>
                    <a:cubicBezTo>
                      <a:pt x="5857" y="369"/>
                      <a:pt x="5857" y="702"/>
                      <a:pt x="6066" y="911"/>
                    </a:cubicBezTo>
                    <a:cubicBezTo>
                      <a:pt x="7482" y="2345"/>
                      <a:pt x="6468" y="4792"/>
                      <a:pt x="4458" y="4792"/>
                    </a:cubicBezTo>
                    <a:cubicBezTo>
                      <a:pt x="2430" y="4792"/>
                      <a:pt x="1416" y="2345"/>
                      <a:pt x="2850" y="911"/>
                    </a:cubicBezTo>
                    <a:cubicBezTo>
                      <a:pt x="3227" y="534"/>
                      <a:pt x="2867" y="1"/>
                      <a:pt x="2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4202738" y="2852675"/>
                <a:ext cx="266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3147" extrusionOk="0">
                    <a:moveTo>
                      <a:pt x="542" y="0"/>
                    </a:moveTo>
                    <a:cubicBezTo>
                      <a:pt x="280" y="0"/>
                      <a:pt x="18" y="175"/>
                      <a:pt x="18" y="525"/>
                    </a:cubicBezTo>
                    <a:lnTo>
                      <a:pt x="18" y="2622"/>
                    </a:lnTo>
                    <a:cubicBezTo>
                      <a:pt x="0" y="2902"/>
                      <a:pt x="245" y="3147"/>
                      <a:pt x="542" y="3147"/>
                    </a:cubicBezTo>
                    <a:cubicBezTo>
                      <a:pt x="822" y="3147"/>
                      <a:pt x="1066" y="2902"/>
                      <a:pt x="1066" y="2622"/>
                    </a:cubicBezTo>
                    <a:lnTo>
                      <a:pt x="1066" y="525"/>
                    </a:lnTo>
                    <a:cubicBezTo>
                      <a:pt x="1066" y="175"/>
                      <a:pt x="804" y="0"/>
                      <a:pt x="5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" name="Google Shape;236;p28"/>
          <p:cNvSpPr txBox="1">
            <a:spLocks noGrp="1"/>
          </p:cNvSpPr>
          <p:nvPr>
            <p:ph type="subTitle" idx="1"/>
          </p:nvPr>
        </p:nvSpPr>
        <p:spPr>
          <a:xfrm rot="540089">
            <a:off x="7802075" y="3057324"/>
            <a:ext cx="1857982" cy="43827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Computing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237" name="Google Shape;237;p28"/>
          <p:cNvSpPr txBox="1">
            <a:spLocks noGrp="1"/>
          </p:cNvSpPr>
          <p:nvPr>
            <p:ph type="subTitle" idx="1"/>
          </p:nvPr>
        </p:nvSpPr>
        <p:spPr>
          <a:xfrm rot="-457733" flipH="1">
            <a:off x="7439473" y="161218"/>
            <a:ext cx="1459821" cy="438321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Jost SemiBold"/>
                <a:ea typeface="Jost SemiBold"/>
                <a:cs typeface="Jost SemiBold"/>
                <a:sym typeface="Jost SemiBold"/>
              </a:rPr>
              <a:t>Cloud</a:t>
            </a:r>
            <a:endParaRPr sz="1900">
              <a:solidFill>
                <a:schemeClr val="accent2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465" y="3438528"/>
            <a:ext cx="3759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Khoa</a:t>
            </a:r>
            <a:r>
              <a:rPr lang="en-US" dirty="0" smtClean="0">
                <a:solidFill>
                  <a:srgbClr val="0070C0"/>
                </a:solidFill>
              </a:rPr>
              <a:t> CNNTT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GV: </a:t>
            </a:r>
            <a:r>
              <a:rPr lang="en-US" b="1" i="1" dirty="0" smtClean="0">
                <a:solidFill>
                  <a:srgbClr val="0070C0"/>
                </a:solidFill>
              </a:rPr>
              <a:t>Vũ Quốc </a:t>
            </a:r>
            <a:r>
              <a:rPr lang="en-US" b="1" i="1" dirty="0" err="1" smtClean="0">
                <a:solidFill>
                  <a:srgbClr val="0070C0"/>
                </a:solidFill>
              </a:rPr>
              <a:t>Hưng</a:t>
            </a:r>
            <a:endParaRPr lang="en-US" b="1" i="1" dirty="0" smtClean="0">
              <a:solidFill>
                <a:srgbClr val="0070C0"/>
              </a:solidFill>
            </a:endParaRPr>
          </a:p>
          <a:p>
            <a:r>
              <a:rPr lang="en-US" b="1" u="sng" dirty="0" smtClean="0">
                <a:solidFill>
                  <a:srgbClr val="0070C0"/>
                </a:solidFill>
              </a:rPr>
              <a:t>Email </a:t>
            </a:r>
            <a:r>
              <a:rPr lang="en-US" b="1" i="1" dirty="0" smtClean="0">
                <a:solidFill>
                  <a:srgbClr val="0070C0"/>
                </a:solidFill>
              </a:rPr>
              <a:t>: hungvq@vaa.edu.vn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163" y="61174"/>
            <a:ext cx="7849816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/>
              <a:t>Containerization and Orchestration</a:t>
            </a:r>
            <a:endParaRPr sz="36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1204192" y="682883"/>
            <a:ext cx="6302208" cy="37713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sz="3200" b="1" dirty="0" smtClean="0">
                <a:solidFill>
                  <a:srgbClr val="FF0000"/>
                </a:solidFill>
              </a:rPr>
              <a:t>1. C</a:t>
            </a:r>
            <a:r>
              <a:rPr lang="en-US" b="1" dirty="0" smtClean="0">
                <a:solidFill>
                  <a:srgbClr val="FF0000"/>
                </a:solidFill>
              </a:rPr>
              <a:t>ontainers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sz="2400" dirty="0" smtClean="0"/>
              <a:t>- Docker container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smtClean="0"/>
              <a:t>- LXC…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4" y="1264024"/>
            <a:ext cx="4281974" cy="3874678"/>
          </a:xfrm>
          <a:prstGeom prst="rect">
            <a:avLst/>
          </a:prstGeom>
        </p:spPr>
      </p:pic>
      <p:sp>
        <p:nvSpPr>
          <p:cNvPr id="18" name="Google Shape;289;p31"/>
          <p:cNvSpPr txBox="1">
            <a:spLocks/>
          </p:cNvSpPr>
          <p:nvPr/>
        </p:nvSpPr>
        <p:spPr>
          <a:xfrm flipH="1">
            <a:off x="4018071" y="2907426"/>
            <a:ext cx="6302208" cy="223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rgbClr val="FF0000"/>
                </a:solidFill>
              </a:rPr>
              <a:t>2. Orchestration tools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800" dirty="0" smtClean="0"/>
              <a:t>- Docker Swarm</a:t>
            </a:r>
            <a:br>
              <a:rPr lang="en-US" sz="2800" dirty="0" smtClean="0"/>
            </a:br>
            <a:r>
              <a:rPr lang="en-US" sz="2800" dirty="0" smtClean="0"/>
              <a:t>	- Kubernetes</a:t>
            </a:r>
            <a:br>
              <a:rPr lang="en-US" sz="2800" dirty="0" smtClean="0"/>
            </a:br>
            <a:r>
              <a:rPr lang="en-US" sz="2800" dirty="0" smtClean="0"/>
              <a:t>	- </a:t>
            </a:r>
            <a:r>
              <a:rPr lang="en-US" sz="2800" dirty="0" err="1" smtClean="0"/>
              <a:t>Proxmox</a:t>
            </a:r>
            <a:r>
              <a:rPr lang="en-US" sz="2800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1026" name="Picture 2" descr="https://scontent.fsgn2-9.fna.fbcdn.net/v/t39.30808-6/416324530_785229920300812_1159685500977916992_n.jpg?_nc_cat=106&amp;ccb=1-7&amp;_nc_sid=3635dc&amp;_nc_eui2=AeHt7fgBYq_KEYXDJB8SLtnhPIyuLnnyPYU8jK4uefI9hZhcyhd7rVkexuQ-RnD5KNc&amp;_nc_ohc=zR64XsniFaEAX_AFLgo&amp;_nc_ht=scontent.fsgn2-9.fna&amp;oh=00_AfBk_sBxIwL53GAprk3DU9BCJTMc3ZwN4tU6JpTBmkVk1A&amp;oe=65A3BA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607" y="568781"/>
            <a:ext cx="4254661" cy="273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What are Containers? - DEV Communit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7"/>
          <a:stretch/>
        </p:blipFill>
        <p:spPr bwMode="auto">
          <a:xfrm>
            <a:off x="4522607" y="661030"/>
            <a:ext cx="4407033" cy="224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erverless Became The Future Of The Cloud Scaleway, 57% OF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94" y="771984"/>
            <a:ext cx="4529365" cy="25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0219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59787">
            <a:off x="4772" y="51168"/>
            <a:ext cx="5971132" cy="600591"/>
          </a:xfrm>
        </p:spPr>
        <p:txBody>
          <a:bodyPr/>
          <a:lstStyle/>
          <a:p>
            <a:r>
              <a:rPr lang="en-US" dirty="0"/>
              <a:t>Cloud Security Principles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41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Data encryption</a:t>
            </a:r>
          </a:p>
          <a:p>
            <a:pPr marL="641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Identity </a:t>
            </a:r>
            <a:r>
              <a:rPr lang="en-US" dirty="0">
                <a:solidFill>
                  <a:srgbClr val="0070C0"/>
                </a:solidFill>
              </a:rPr>
              <a:t>and Access </a:t>
            </a:r>
            <a:r>
              <a:rPr lang="en-US" dirty="0" smtClean="0">
                <a:solidFill>
                  <a:srgbClr val="0070C0"/>
                </a:solidFill>
              </a:rPr>
              <a:t>Management 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smtClean="0">
                <a:solidFill>
                  <a:srgbClr val="0070C0"/>
                </a:solidFill>
              </a:rPr>
              <a:t>IAM)</a:t>
            </a:r>
          </a:p>
          <a:p>
            <a:pPr marL="641350" indent="-514350">
              <a:buFont typeface="+mj-lt"/>
              <a:buAutoNum type="arabicPeriod"/>
            </a:pPr>
            <a:r>
              <a:rPr lang="en-US" dirty="0" smtClean="0"/>
              <a:t>Security </a:t>
            </a:r>
            <a:r>
              <a:rPr lang="en-US" dirty="0"/>
              <a:t>groups and firewalls</a:t>
            </a:r>
          </a:p>
        </p:txBody>
      </p:sp>
    </p:spTree>
    <p:extLst>
      <p:ext uri="{BB962C8B-B14F-4D97-AF65-F5344CB8AC3E}">
        <p14:creationId xmlns:p14="http://schemas.microsoft.com/office/powerpoint/2010/main" val="8552601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59787">
            <a:off x="4772" y="51168"/>
            <a:ext cx="5971132" cy="600591"/>
          </a:xfrm>
        </p:spPr>
        <p:txBody>
          <a:bodyPr/>
          <a:lstStyle/>
          <a:p>
            <a:r>
              <a:rPr lang="en-US" dirty="0"/>
              <a:t>Cloud Security Principles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-66242" y="543189"/>
            <a:ext cx="4790142" cy="2393831"/>
          </a:xfrm>
        </p:spPr>
        <p:txBody>
          <a:bodyPr/>
          <a:lstStyle/>
          <a:p>
            <a:pPr marL="641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Data encryption</a:t>
            </a:r>
          </a:p>
        </p:txBody>
      </p:sp>
      <p:pic>
        <p:nvPicPr>
          <p:cNvPr id="2050" name="Picture 2" descr="What Is Cloud Encryption? Definition, Importance, Methods, and Best  Practices - Spice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/>
          <a:stretch/>
        </p:blipFill>
        <p:spPr bwMode="auto">
          <a:xfrm>
            <a:off x="1320968" y="1037231"/>
            <a:ext cx="7219189" cy="381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257478" y="1876567"/>
            <a:ext cx="2197310" cy="9212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91359" y="3730127"/>
            <a:ext cx="2200611" cy="903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Data in Motion? — Techsla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1" b="21046"/>
          <a:stretch/>
        </p:blipFill>
        <p:spPr bwMode="auto">
          <a:xfrm>
            <a:off x="1791359" y="1037231"/>
            <a:ext cx="6292800" cy="41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2636272" y="1954489"/>
            <a:ext cx="1123686" cy="76823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65791" y="1953059"/>
            <a:ext cx="1123686" cy="76823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095310" y="1953059"/>
            <a:ext cx="1123686" cy="76823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52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59787">
            <a:off x="4772" y="51168"/>
            <a:ext cx="5971132" cy="600591"/>
          </a:xfrm>
        </p:spPr>
        <p:txBody>
          <a:bodyPr/>
          <a:lstStyle/>
          <a:p>
            <a:r>
              <a:rPr lang="en-US" dirty="0"/>
              <a:t>Cloud Security Principles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-120582" y="500514"/>
            <a:ext cx="8461375" cy="1050165"/>
          </a:xfrm>
        </p:spPr>
        <p:txBody>
          <a:bodyPr/>
          <a:lstStyle/>
          <a:p>
            <a:pPr marL="641350" indent="-514350">
              <a:buFont typeface="+mj-lt"/>
              <a:buAutoNum type="arabicPeriod"/>
            </a:pPr>
            <a:r>
              <a:rPr lang="en-US" dirty="0" smtClean="0"/>
              <a:t> </a:t>
            </a:r>
          </a:p>
          <a:p>
            <a:pPr marL="641350" indent="-514350">
              <a:buFont typeface="+mj-lt"/>
              <a:buAutoNum type="arabicPeriod"/>
            </a:pPr>
            <a:r>
              <a:rPr lang="en-US" dirty="0" smtClean="0"/>
              <a:t>Identity </a:t>
            </a:r>
            <a:r>
              <a:rPr lang="en-US" dirty="0"/>
              <a:t>and Access </a:t>
            </a:r>
            <a:r>
              <a:rPr lang="en-US" dirty="0" smtClean="0"/>
              <a:t>Management </a:t>
            </a:r>
            <a:r>
              <a:rPr lang="en-US" dirty="0"/>
              <a:t>(</a:t>
            </a:r>
            <a:r>
              <a:rPr lang="en-US" dirty="0" smtClean="0"/>
              <a:t>IAM)</a:t>
            </a:r>
          </a:p>
        </p:txBody>
      </p:sp>
      <p:pic>
        <p:nvPicPr>
          <p:cNvPr id="3076" name="Picture 4" descr="What is Cloud Identity and Access Management (Cloud IAM)? | Ping Ident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09705"/>
            <a:ext cx="8500158" cy="26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loud security-Part 2: The importance of Identity Access Managemen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t="9525" r="2771" b="10575"/>
          <a:stretch/>
        </p:blipFill>
        <p:spPr bwMode="auto">
          <a:xfrm>
            <a:off x="391361" y="692889"/>
            <a:ext cx="5589314" cy="431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315196" y="3986953"/>
            <a:ext cx="2828804" cy="1018629"/>
            <a:chOff x="6315196" y="3957851"/>
            <a:chExt cx="2828804" cy="1018629"/>
          </a:xfrm>
        </p:grpSpPr>
        <p:sp>
          <p:nvSpPr>
            <p:cNvPr id="5" name="Rounded Rectangular Callout 4"/>
            <p:cNvSpPr/>
            <p:nvPr/>
          </p:nvSpPr>
          <p:spPr>
            <a:xfrm>
              <a:off x="6393976" y="3957851"/>
              <a:ext cx="2231409" cy="1018629"/>
            </a:xfrm>
            <a:prstGeom prst="wedgeRoundRectCallout">
              <a:avLst>
                <a:gd name="adj1" fmla="val -103708"/>
                <a:gd name="adj2" fmla="val 1039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5196" y="3957851"/>
              <a:ext cx="2828804" cy="101862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5756908" y="1025244"/>
            <a:ext cx="3214048" cy="1653540"/>
            <a:chOff x="5756908" y="1025244"/>
            <a:chExt cx="3214048" cy="1653540"/>
          </a:xfrm>
        </p:grpSpPr>
        <p:sp>
          <p:nvSpPr>
            <p:cNvPr id="8" name="Rectangular Callout 7"/>
            <p:cNvSpPr/>
            <p:nvPr/>
          </p:nvSpPr>
          <p:spPr>
            <a:xfrm>
              <a:off x="5812915" y="1107036"/>
              <a:ext cx="3039821" cy="1365382"/>
            </a:xfrm>
            <a:prstGeom prst="wedgeRectCallout">
              <a:avLst>
                <a:gd name="adj1" fmla="val -66017"/>
                <a:gd name="adj2" fmla="val 92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Authentication vs. Authorization | Okta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" t="15643" r="14756" b="15154"/>
            <a:stretch/>
          </p:blipFill>
          <p:spPr bwMode="auto">
            <a:xfrm>
              <a:off x="5756908" y="1025244"/>
              <a:ext cx="3214048" cy="1653540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920286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59787">
            <a:off x="4772" y="51168"/>
            <a:ext cx="5971132" cy="600591"/>
          </a:xfrm>
        </p:spPr>
        <p:txBody>
          <a:bodyPr/>
          <a:lstStyle/>
          <a:p>
            <a:r>
              <a:rPr lang="en-US" dirty="0"/>
              <a:t>Cloud Security Principles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2367695" y="4951416"/>
            <a:ext cx="6257690" cy="19208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docs.aws.amazon.com/vpc/latest/userguide/vpc-security-groups.html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2889"/>
            <a:ext cx="8461375" cy="1582903"/>
          </a:xfrm>
        </p:spPr>
        <p:txBody>
          <a:bodyPr/>
          <a:lstStyle/>
          <a:p>
            <a:pPr marL="127000" indent="0">
              <a:buNone/>
            </a:pPr>
            <a:r>
              <a:rPr lang="en-US" dirty="0" smtClean="0"/>
              <a:t>3. Security </a:t>
            </a:r>
            <a:r>
              <a:rPr lang="en-US" dirty="0"/>
              <a:t>groups and </a:t>
            </a:r>
            <a:r>
              <a:rPr lang="en-US" dirty="0" smtClean="0"/>
              <a:t>firewalls</a:t>
            </a:r>
          </a:p>
          <a:p>
            <a:pPr marL="1098550" lvl="1" indent="-514350">
              <a:buFont typeface="+mj-lt"/>
              <a:buAutoNum type="arabicPeriod"/>
            </a:pPr>
            <a:r>
              <a:rPr lang="en-US" dirty="0"/>
              <a:t>A </a:t>
            </a:r>
            <a:r>
              <a:rPr lang="en-US" b="1" i="1" dirty="0">
                <a:solidFill>
                  <a:srgbClr val="FF0000"/>
                </a:solidFill>
              </a:rPr>
              <a:t>security group</a:t>
            </a:r>
            <a:r>
              <a:rPr lang="en-US" dirty="0"/>
              <a:t> controls the </a:t>
            </a:r>
            <a:r>
              <a:rPr lang="en-US" b="1" dirty="0">
                <a:solidFill>
                  <a:srgbClr val="FF0000"/>
                </a:solidFill>
              </a:rPr>
              <a:t>traffic</a:t>
            </a:r>
            <a:r>
              <a:rPr lang="en-US" dirty="0"/>
              <a:t> that is allowed to </a:t>
            </a:r>
            <a:r>
              <a:rPr lang="en-US" b="1" dirty="0">
                <a:solidFill>
                  <a:srgbClr val="FF0000"/>
                </a:solidFill>
              </a:rPr>
              <a:t>reach and leave the resources</a:t>
            </a:r>
            <a:r>
              <a:rPr lang="en-US" dirty="0"/>
              <a:t> that it is associated </a:t>
            </a:r>
            <a:r>
              <a:rPr lang="en-US" dirty="0" smtClean="0"/>
              <a:t>with</a:t>
            </a:r>
          </a:p>
          <a:p>
            <a:pPr marL="1098550" lvl="1" indent="-514350">
              <a:buFont typeface="+mj-lt"/>
              <a:buAutoNum type="arabicPeriod"/>
            </a:pPr>
            <a:r>
              <a:rPr lang="en-US" dirty="0"/>
              <a:t>A </a:t>
            </a:r>
            <a:r>
              <a:rPr lang="en-US" b="1" i="1" dirty="0">
                <a:solidFill>
                  <a:srgbClr val="FF0000"/>
                </a:solidFill>
              </a:rPr>
              <a:t>security group</a:t>
            </a:r>
            <a:r>
              <a:rPr lang="en-US" b="1" dirty="0">
                <a:solidFill>
                  <a:srgbClr val="FF0000"/>
                </a:solidFill>
              </a:rPr>
              <a:t> acts as a virtual firewall</a:t>
            </a:r>
            <a:r>
              <a:rPr lang="en-US" dirty="0"/>
              <a:t> </a:t>
            </a:r>
          </a:p>
        </p:txBody>
      </p:sp>
      <p:pic>
        <p:nvPicPr>
          <p:cNvPr id="4098" name="Picture 2" descr="&#10;   A VPC with a security group. The EC2 instance in the subnet is associated&#10;    with the security group.&#10;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3" y="2425492"/>
            <a:ext cx="3963734" cy="20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zure Firewall vs NSG | Learn Azure Firewall vs Network Security Grou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9615" r="10364" b="5528"/>
          <a:stretch/>
        </p:blipFill>
        <p:spPr bwMode="auto">
          <a:xfrm>
            <a:off x="4286346" y="2127790"/>
            <a:ext cx="4857654" cy="287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913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261" y="72505"/>
            <a:ext cx="6546653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/>
              <a:t>Scalability in the Cloud</a:t>
            </a:r>
            <a:endParaRPr sz="40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154672" y="592809"/>
            <a:ext cx="8989327" cy="3886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 smtClean="0"/>
              <a:t>1. </a:t>
            </a:r>
            <a:r>
              <a:rPr lang="en-US" dirty="0"/>
              <a:t>Horizontal vs. Vertical Scaling</a:t>
            </a:r>
            <a:br>
              <a:rPr lang="en-US" dirty="0"/>
            </a:br>
            <a:endParaRPr lang="en-US" sz="1600" dirty="0"/>
          </a:p>
        </p:txBody>
      </p:sp>
      <p:pic>
        <p:nvPicPr>
          <p:cNvPr id="5122" name="Picture 2" descr="Scalability in Cloud Computing: Horizontal vs. Vertical 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6" y="1058018"/>
            <a:ext cx="7054208" cy="399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autoscaling? Cloud autoscaling explain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8" t="25005" r="10792" b="13448"/>
          <a:stretch/>
        </p:blipFill>
        <p:spPr bwMode="auto">
          <a:xfrm>
            <a:off x="1530947" y="2231409"/>
            <a:ext cx="5757017" cy="274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9;p31"/>
          <p:cNvSpPr txBox="1">
            <a:spLocks/>
          </p:cNvSpPr>
          <p:nvPr/>
        </p:nvSpPr>
        <p:spPr>
          <a:xfrm flipH="1">
            <a:off x="154671" y="981472"/>
            <a:ext cx="8989327" cy="149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dirty="0" smtClean="0">
                <a:solidFill>
                  <a:srgbClr val="00B0F0"/>
                </a:solidFill>
              </a:rPr>
              <a:t>2. Auto-scaling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1600" dirty="0" smtClean="0"/>
              <a:t>Enables cloud application workloads and services to </a:t>
            </a:r>
            <a:r>
              <a:rPr lang="en-US" sz="1600" u="sng" dirty="0" smtClean="0">
                <a:solidFill>
                  <a:srgbClr val="FF0000"/>
                </a:solidFill>
              </a:rPr>
              <a:t>deliver the optimum performance and accessibility service levels necessary</a:t>
            </a:r>
            <a:r>
              <a:rPr lang="en-US" sz="1600" dirty="0" smtClean="0"/>
              <a:t> under different conditions.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21537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4325" y="53291"/>
            <a:ext cx="8106695" cy="5681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/>
              <a:t>High </a:t>
            </a:r>
            <a:r>
              <a:rPr lang="en-US" sz="3600" dirty="0" smtClean="0"/>
              <a:t>Availability (HA) </a:t>
            </a:r>
            <a:r>
              <a:rPr lang="en-US" sz="3600" dirty="0"/>
              <a:t>and Redundancy</a:t>
            </a:r>
            <a:endParaRPr sz="36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71320" y="704938"/>
            <a:ext cx="3125104" cy="4874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sz="2800" dirty="0" smtClean="0"/>
              <a:t>1. </a:t>
            </a:r>
            <a:r>
              <a:rPr lang="en-US" sz="2800" dirty="0"/>
              <a:t>Importance of </a:t>
            </a:r>
            <a:r>
              <a:rPr lang="en-US" sz="2800" dirty="0" smtClean="0"/>
              <a:t>HA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026" name="Picture 2" descr="High Availability Architecture and Best Practices | File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50" b="82789"/>
          <a:stretch/>
        </p:blipFill>
        <p:spPr bwMode="auto">
          <a:xfrm>
            <a:off x="4643006" y="699205"/>
            <a:ext cx="3275293" cy="7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igh Availability Architecture and Best Practices | File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2" t="53766" r="36675" b="10174"/>
          <a:stretch/>
        </p:blipFill>
        <p:spPr bwMode="auto">
          <a:xfrm>
            <a:off x="5690272" y="3294542"/>
            <a:ext cx="1463040" cy="163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igh Availability Architecture and Best Practices | File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5" t="53766" r="9150" b="10174"/>
          <a:stretch/>
        </p:blipFill>
        <p:spPr bwMode="auto">
          <a:xfrm>
            <a:off x="7585543" y="3294542"/>
            <a:ext cx="1502798" cy="163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igh Availability Architecture and Best Practices | File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9" t="17678" r="62868" b="46088"/>
          <a:stretch/>
        </p:blipFill>
        <p:spPr bwMode="auto">
          <a:xfrm>
            <a:off x="3883657" y="1536861"/>
            <a:ext cx="1470991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igh Availability Architecture and Best Practices | File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7" t="17678" r="8696" b="46088"/>
          <a:stretch/>
        </p:blipFill>
        <p:spPr bwMode="auto">
          <a:xfrm>
            <a:off x="7585543" y="1536861"/>
            <a:ext cx="155845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igh Availability Architecture and Best Practices | File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7" t="17678" r="35789" b="46088"/>
          <a:stretch/>
        </p:blipFill>
        <p:spPr bwMode="auto">
          <a:xfrm>
            <a:off x="5658465" y="1561306"/>
            <a:ext cx="149484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igh Availability Architecture and Best Practices | File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" t="53766" r="62409" b="10174"/>
          <a:stretch/>
        </p:blipFill>
        <p:spPr bwMode="auto">
          <a:xfrm>
            <a:off x="3883657" y="3294542"/>
            <a:ext cx="1518699" cy="163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ndefin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4" y="1866867"/>
            <a:ext cx="3392553" cy="285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1002633" y="1949117"/>
            <a:ext cx="2318084" cy="914400"/>
          </a:xfrm>
          <a:prstGeom prst="downArrow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y 2"/>
          <p:cNvSpPr/>
          <p:nvPr/>
        </p:nvSpPr>
        <p:spPr>
          <a:xfrm>
            <a:off x="611853" y="1701320"/>
            <a:ext cx="3172857" cy="3745735"/>
          </a:xfrm>
          <a:prstGeom prst="mathMultiply">
            <a:avLst>
              <a:gd name="adj1" fmla="val 9978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842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4325" y="53291"/>
            <a:ext cx="8106695" cy="5681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/>
              <a:t>High </a:t>
            </a:r>
            <a:r>
              <a:rPr lang="en-US" sz="3600" dirty="0" smtClean="0"/>
              <a:t>Availability (HA) </a:t>
            </a:r>
            <a:r>
              <a:rPr lang="en-US" sz="3600" dirty="0"/>
              <a:t>and Redundancy</a:t>
            </a:r>
            <a:endParaRPr sz="36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147099" y="773921"/>
            <a:ext cx="4909931" cy="6652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 smtClean="0"/>
              <a:t>2. </a:t>
            </a:r>
            <a:r>
              <a:rPr lang="en-US" sz="3200" dirty="0" smtClean="0">
                <a:solidFill>
                  <a:srgbClr val="002060"/>
                </a:solidFill>
              </a:rPr>
              <a:t>Redundancy strategies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>
                <a:sym typeface="Wingdings" panose="05000000000000000000" pitchFamily="2" charset="2"/>
              </a:rPr>
              <a:t> </a:t>
            </a:r>
            <a:r>
              <a:rPr lang="en-US" sz="2000" b="1" dirty="0">
                <a:solidFill>
                  <a:srgbClr val="FF0000"/>
                </a:solidFill>
              </a:rPr>
              <a:t>N+ 1 </a:t>
            </a:r>
            <a:r>
              <a:rPr lang="en-US" sz="2000" b="1" dirty="0"/>
              <a:t>Redundancy Strategies</a:t>
            </a:r>
            <a:r>
              <a:rPr lang="en-US" sz="2000" b="1" dirty="0" smtClean="0"/>
              <a:t>?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8242" y="3065682"/>
            <a:ext cx="3713259" cy="132343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1. Internet Connectivity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2. Power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3. Cooling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4. Locations and </a:t>
            </a:r>
            <a:r>
              <a:rPr lang="en-US" sz="2000" b="1" dirty="0" smtClean="0">
                <a:solidFill>
                  <a:srgbClr val="0070C0"/>
                </a:solidFill>
              </a:rPr>
              <a:t>Backups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242" y="1791910"/>
            <a:ext cx="4229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b="1" dirty="0">
                <a:solidFill>
                  <a:srgbClr val="FF0000"/>
                </a:solidFill>
              </a:rPr>
              <a:t>N+1</a:t>
            </a:r>
            <a:r>
              <a:rPr lang="en-US" dirty="0"/>
              <a:t>" in </a:t>
            </a:r>
            <a:r>
              <a:rPr lang="en-US" u="sng" dirty="0">
                <a:hlinkClick r:id="rId3"/>
              </a:rPr>
              <a:t>redundancy terms</a:t>
            </a:r>
            <a:r>
              <a:rPr lang="en-US" dirty="0"/>
              <a:t> dictates the concept of having </a:t>
            </a:r>
            <a:r>
              <a:rPr lang="en-US" b="1" dirty="0">
                <a:solidFill>
                  <a:srgbClr val="FF0000"/>
                </a:solidFill>
              </a:rPr>
              <a:t>a backup option in place for every possible failure</a:t>
            </a:r>
            <a:r>
              <a:rPr lang="en-US" dirty="0"/>
              <a:t>. In many cases, the best potential colocation providers go beyond "N+1" to build in additional redundancies.</a:t>
            </a:r>
          </a:p>
        </p:txBody>
      </p:sp>
      <p:pic>
        <p:nvPicPr>
          <p:cNvPr id="2052" name="Picture 4" descr="Data Center Tiers: What Are They and Why Do They Matter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5" r="15896" b="7836"/>
          <a:stretch/>
        </p:blipFill>
        <p:spPr bwMode="auto">
          <a:xfrm>
            <a:off x="5653378" y="691860"/>
            <a:ext cx="3283888" cy="43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6312090" y="2825087"/>
            <a:ext cx="1740089" cy="18424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307538" y="1912958"/>
            <a:ext cx="1740089" cy="18424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503719" y="1415367"/>
            <a:ext cx="4456074" cy="3833503"/>
            <a:chOff x="4687926" y="1309997"/>
            <a:chExt cx="4456074" cy="38335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926" y="1309997"/>
              <a:ext cx="4456074" cy="3833503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4838130" y="3268639"/>
              <a:ext cx="3964675" cy="30707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87979" y="1400876"/>
            <a:ext cx="3627368" cy="4310987"/>
            <a:chOff x="4720307" y="832513"/>
            <a:chExt cx="3627368" cy="43109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0307" y="832513"/>
              <a:ext cx="3627368" cy="4310987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4731058" y="2830731"/>
              <a:ext cx="3437127" cy="38221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27609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" grpId="0" animBg="1"/>
      <p:bldP spid="3" grpId="0"/>
      <p:bldP spid="9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4325" y="53291"/>
            <a:ext cx="8106695" cy="5681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/>
              <a:t>High </a:t>
            </a:r>
            <a:r>
              <a:rPr lang="en-US" sz="3600" dirty="0" smtClean="0"/>
              <a:t>Availability (HA) </a:t>
            </a:r>
            <a:r>
              <a:rPr lang="en-US" sz="3600" dirty="0"/>
              <a:t>and Redundancy</a:t>
            </a:r>
            <a:endParaRPr sz="36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91440" y="691860"/>
            <a:ext cx="4909931" cy="6652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 smtClean="0"/>
              <a:t>2. Redundancy strategies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>
                <a:sym typeface="Wingdings" panose="05000000000000000000" pitchFamily="2" charset="2"/>
              </a:rPr>
              <a:t> </a:t>
            </a:r>
            <a:r>
              <a:rPr lang="en-US" sz="2000" b="1" dirty="0">
                <a:solidFill>
                  <a:srgbClr val="FF0000"/>
                </a:solidFill>
              </a:rPr>
              <a:t>N+ 1 </a:t>
            </a:r>
            <a:r>
              <a:rPr lang="en-US" sz="2000" b="1" dirty="0"/>
              <a:t>Redundancy Strategies</a:t>
            </a:r>
            <a:r>
              <a:rPr lang="en-US" sz="2000" b="1" dirty="0" smtClean="0"/>
              <a:t>?</a:t>
            </a:r>
            <a:endParaRPr lang="en-US" sz="2000" dirty="0"/>
          </a:p>
        </p:txBody>
      </p:sp>
      <p:pic>
        <p:nvPicPr>
          <p:cNvPr id="3074" name="Picture 2" descr="HA Cluster Introduction Part 3: Redundancy with multiple serv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983" y="633478"/>
            <a:ext cx="5963479" cy="443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750024" y="2354239"/>
            <a:ext cx="6052782" cy="27753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571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ing for Capacity Maintenance and Availability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23" y="1024492"/>
            <a:ext cx="6411898" cy="399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4325" y="53291"/>
            <a:ext cx="8106695" cy="5681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/>
              <a:t>High </a:t>
            </a:r>
            <a:r>
              <a:rPr lang="en-US" sz="3600" dirty="0" smtClean="0"/>
              <a:t>Availability (HA) </a:t>
            </a:r>
            <a:r>
              <a:rPr lang="en-US" sz="3600" dirty="0"/>
              <a:t>and Redundancy</a:t>
            </a:r>
            <a:endParaRPr sz="36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91440" y="691860"/>
            <a:ext cx="4909931" cy="6652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 smtClean="0"/>
              <a:t>2. Redundancy strategies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000" dirty="0" smtClean="0">
                <a:sym typeface="Wingdings" panose="05000000000000000000" pitchFamily="2" charset="2"/>
              </a:rPr>
              <a:t> </a:t>
            </a:r>
            <a:r>
              <a:rPr lang="en-US" sz="2000" b="1" dirty="0">
                <a:solidFill>
                  <a:srgbClr val="FF0000"/>
                </a:solidFill>
              </a:rPr>
              <a:t>N+ 1 </a:t>
            </a:r>
            <a:r>
              <a:rPr lang="en-US" sz="2000" b="1" dirty="0"/>
              <a:t>Redundancy Strategies</a:t>
            </a:r>
            <a:r>
              <a:rPr lang="en-US" sz="2000" b="1" dirty="0" smtClean="0"/>
              <a:t>?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-49520" y="0"/>
            <a:ext cx="8700576" cy="5062391"/>
            <a:chOff x="-49520" y="0"/>
            <a:chExt cx="8700576" cy="5062391"/>
          </a:xfrm>
        </p:grpSpPr>
        <p:pic>
          <p:nvPicPr>
            <p:cNvPr id="2" name="Picture 1">
              <a:hlinkClick r:id="rId4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709" y="0"/>
              <a:ext cx="5575347" cy="50623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9520" y="1508815"/>
              <a:ext cx="5191850" cy="46679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058" y="169333"/>
            <a:ext cx="7960503" cy="469621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522133" y="112888"/>
            <a:ext cx="2630312" cy="48505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16059" y="79055"/>
            <a:ext cx="1902963" cy="485057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792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59787">
            <a:off x="6927" y="38038"/>
            <a:ext cx="7478863" cy="861729"/>
          </a:xfrm>
        </p:spPr>
        <p:txBody>
          <a:bodyPr/>
          <a:lstStyle/>
          <a:p>
            <a:pPr lvl="0"/>
            <a:r>
              <a:rPr lang="en-US" dirty="0"/>
              <a:t>Introduction to Cloud </a:t>
            </a:r>
            <a:r>
              <a:rPr lang="en-US" dirty="0" smtClean="0"/>
              <a:t>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6050206" y="661123"/>
            <a:ext cx="3093794" cy="2994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en.wikipedia.org/wiki/Cloud_computing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69166" y="1255713"/>
            <a:ext cx="4072475" cy="3565525"/>
          </a:xfrm>
        </p:spPr>
        <p:txBody>
          <a:bodyPr/>
          <a:lstStyle/>
          <a:p>
            <a:pPr marL="127000" indent="0">
              <a:buNone/>
            </a:pPr>
            <a:r>
              <a:rPr lang="en-US" sz="1800" dirty="0"/>
              <a:t>The </a:t>
            </a:r>
            <a:r>
              <a:rPr lang="en-US" sz="1800" dirty="0">
                <a:hlinkClick r:id="rId3" tooltip="National Institute of Standards and Technology"/>
              </a:rPr>
              <a:t>United States National Institute of Standards and Technology</a:t>
            </a:r>
            <a:r>
              <a:rPr lang="en-US" sz="1800" dirty="0"/>
              <a:t>'s </a:t>
            </a:r>
            <a:r>
              <a:rPr lang="en-US" sz="1800" dirty="0" smtClean="0"/>
              <a:t>definition:</a:t>
            </a:r>
            <a:r>
              <a:rPr lang="en-US" sz="1800" dirty="0"/>
              <a:t> </a:t>
            </a:r>
            <a:endParaRPr lang="en-US" sz="18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On-demand </a:t>
            </a:r>
            <a:r>
              <a:rPr lang="en-US" sz="2400" b="1" dirty="0">
                <a:solidFill>
                  <a:srgbClr val="FF0000"/>
                </a:solidFill>
              </a:rPr>
              <a:t>self-service.</a:t>
            </a:r>
            <a:r>
              <a:rPr lang="en-US" sz="2400" dirty="0">
                <a:solidFill>
                  <a:srgbClr val="FF0000"/>
                </a:solidFill>
              </a:rPr>
              <a:t> 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Broad network access.</a:t>
            </a:r>
            <a:r>
              <a:rPr lang="en-US" sz="2400" dirty="0">
                <a:solidFill>
                  <a:srgbClr val="00B050"/>
                </a:solidFill>
              </a:rPr>
              <a:t> </a:t>
            </a: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400" b="1" dirty="0" smtClean="0">
                <a:hlinkClick r:id="rId4" tooltip="Pooling (resource management)"/>
              </a:rPr>
              <a:t>Resource </a:t>
            </a:r>
            <a:r>
              <a:rPr lang="en-US" sz="2400" b="1" dirty="0">
                <a:hlinkClick r:id="rId4" tooltip="Pooling (resource management)"/>
              </a:rPr>
              <a:t>pooling</a:t>
            </a:r>
            <a:r>
              <a:rPr lang="en-US" sz="2400" b="1" dirty="0"/>
              <a:t>.</a:t>
            </a:r>
            <a:r>
              <a:rPr lang="en-US" sz="2400" dirty="0"/>
              <a:t> 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C0"/>
                </a:solidFill>
              </a:rPr>
              <a:t>Rapid </a:t>
            </a:r>
            <a:r>
              <a:rPr lang="en-US" sz="2400" b="1" dirty="0">
                <a:solidFill>
                  <a:srgbClr val="0070C0"/>
                </a:solidFill>
              </a:rPr>
              <a:t>elasticity</a:t>
            </a:r>
            <a:r>
              <a:rPr lang="en-US" sz="2400" b="1" dirty="0" smtClean="0">
                <a:solidFill>
                  <a:srgbClr val="0070C0"/>
                </a:solidFill>
              </a:rPr>
              <a:t>.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Measured service.</a:t>
            </a:r>
            <a:r>
              <a:rPr lang="en-US" sz="2400" dirty="0"/>
              <a:t> </a:t>
            </a:r>
          </a:p>
        </p:txBody>
      </p:sp>
      <p:pic>
        <p:nvPicPr>
          <p:cNvPr id="5" name="Picture 2" descr="What Is Cloud Computing? Definition, Benefits, Types, and Trends -  Spicework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4" b="7337"/>
          <a:stretch/>
        </p:blipFill>
        <p:spPr bwMode="auto">
          <a:xfrm>
            <a:off x="162200" y="769992"/>
            <a:ext cx="4806967" cy="405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6250676" y="3870272"/>
            <a:ext cx="2845557" cy="1241946"/>
          </a:xfrm>
          <a:prstGeom prst="wedgeRoundRectCallout">
            <a:avLst>
              <a:gd name="adj1" fmla="val 1515"/>
              <a:gd name="adj2" fmla="val -1287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 resource management, </a:t>
            </a:r>
            <a:r>
              <a:rPr lang="en-US" b="1" dirty="0">
                <a:solidFill>
                  <a:srgbClr val="FF0000"/>
                </a:solidFill>
              </a:rPr>
              <a:t>pooling</a:t>
            </a:r>
            <a:r>
              <a:rPr lang="en-US" sz="1100" dirty="0"/>
              <a:t> is the grouping together of resources (assets, equipment, personnel, effort, etc.) for the purposes of </a:t>
            </a:r>
            <a:r>
              <a:rPr lang="en-US" sz="1100" dirty="0">
                <a:solidFill>
                  <a:srgbClr val="FF0000"/>
                </a:solidFill>
              </a:rPr>
              <a:t>maximizing advantage</a:t>
            </a:r>
            <a:r>
              <a:rPr lang="en-US" sz="1100" dirty="0"/>
              <a:t> or </a:t>
            </a:r>
            <a:r>
              <a:rPr lang="en-US" sz="1100" dirty="0">
                <a:solidFill>
                  <a:srgbClr val="FF0000"/>
                </a:solidFill>
              </a:rPr>
              <a:t>minimizing risk</a:t>
            </a:r>
            <a:r>
              <a:rPr lang="en-US" sz="1100" dirty="0"/>
              <a:t> to the users</a:t>
            </a:r>
          </a:p>
        </p:txBody>
      </p:sp>
    </p:spTree>
    <p:extLst>
      <p:ext uri="{BB962C8B-B14F-4D97-AF65-F5344CB8AC3E}">
        <p14:creationId xmlns:p14="http://schemas.microsoft.com/office/powerpoint/2010/main" val="1127074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170" y="62123"/>
            <a:ext cx="7740651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/>
              <a:t>Network Infrastructure in the Cloud</a:t>
            </a:r>
            <a:endParaRPr sz="36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163143" y="788961"/>
            <a:ext cx="5036654" cy="6031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 smtClean="0"/>
              <a:t>1. </a:t>
            </a:r>
            <a:r>
              <a:rPr lang="en-US" sz="2800" dirty="0">
                <a:hlinkClick r:id="rId3"/>
              </a:rPr>
              <a:t>Virtual Private Cloud </a:t>
            </a:r>
            <a:r>
              <a:rPr lang="en-US" sz="2800" dirty="0"/>
              <a:t>(VPC</a:t>
            </a:r>
            <a:r>
              <a:rPr lang="en-US" sz="2800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smtClean="0"/>
              <a:t>An </a:t>
            </a:r>
            <a:r>
              <a:rPr lang="en-US" sz="1400" dirty="0"/>
              <a:t>on-demand configurable </a:t>
            </a:r>
            <a:r>
              <a:rPr lang="en-US" sz="1400" b="1" dirty="0">
                <a:solidFill>
                  <a:srgbClr val="FF0000"/>
                </a:solidFill>
              </a:rPr>
              <a:t>pool of </a:t>
            </a:r>
            <a:r>
              <a:rPr lang="en-US" sz="1400" b="1" dirty="0">
                <a:solidFill>
                  <a:srgbClr val="FF0000"/>
                </a:solidFill>
                <a:hlinkClick r:id="rId4" tooltip="Shared resources"/>
              </a:rPr>
              <a:t>shared resources</a:t>
            </a:r>
            <a:r>
              <a:rPr lang="en-US" sz="1400" b="1" dirty="0">
                <a:solidFill>
                  <a:srgbClr val="FF0000"/>
                </a:solidFill>
              </a:rPr>
              <a:t> allocated within a public </a:t>
            </a:r>
            <a:r>
              <a:rPr lang="en-US" sz="1400" b="1" dirty="0">
                <a:solidFill>
                  <a:srgbClr val="FF0000"/>
                </a:solidFill>
                <a:hlinkClick r:id="rId5" tooltip="Cloud computing"/>
              </a:rPr>
              <a:t>cloud</a:t>
            </a:r>
            <a:r>
              <a:rPr lang="en-US" sz="1400" b="1" dirty="0">
                <a:solidFill>
                  <a:srgbClr val="FF0000"/>
                </a:solidFill>
              </a:rPr>
              <a:t> environment</a:t>
            </a:r>
            <a:r>
              <a:rPr lang="en-US" sz="1400" dirty="0"/>
              <a:t>, providing a certain level of isolation between the different organizations (denoted as </a:t>
            </a:r>
            <a:r>
              <a:rPr lang="en-US" sz="1400" i="1" dirty="0"/>
              <a:t>users</a:t>
            </a:r>
            <a:r>
              <a:rPr lang="en-US" sz="1400" dirty="0"/>
              <a:t> hereafter) using the resources. </a:t>
            </a:r>
            <a:r>
              <a:rPr lang="en-US" dirty="0"/>
              <a:t/>
            </a:r>
            <a:br>
              <a:rPr lang="en-US" dirty="0"/>
            </a:br>
            <a:endParaRPr lang="en-US" sz="3600" dirty="0"/>
          </a:p>
        </p:txBody>
      </p:sp>
      <p:pic>
        <p:nvPicPr>
          <p:cNvPr id="1026" name="Picture 2" descr="https://upload.wikimedia.org/wikipedia/commons/thumb/b/b2/Virtual_Private_Cloud_%28VPC%29.svg/350px-Virtual_Private_Cloud_%28VPC%29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20" y="2134796"/>
            <a:ext cx="3302740" cy="244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verview to the Amazon Virtual Private Cloud - GeeksforGeeks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86" y="612577"/>
            <a:ext cx="2752068" cy="45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89;p31"/>
          <p:cNvSpPr txBox="1">
            <a:spLocks/>
          </p:cNvSpPr>
          <p:nvPr/>
        </p:nvSpPr>
        <p:spPr>
          <a:xfrm flipH="1">
            <a:off x="3558654" y="2841285"/>
            <a:ext cx="3282286" cy="31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2800" dirty="0" smtClean="0">
                <a:solidFill>
                  <a:srgbClr val="0070C0"/>
                </a:solidFill>
              </a:rPr>
              <a:t>2. Subnets, Routing, and Gateways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572172" y="1392071"/>
            <a:ext cx="514128" cy="7427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888343" y="594377"/>
            <a:ext cx="1124289" cy="44439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662314" y="583001"/>
            <a:ext cx="1124289" cy="444391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989153" y="4708478"/>
            <a:ext cx="578078" cy="3480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088515" y="4708478"/>
            <a:ext cx="603005" cy="3787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944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14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59787">
            <a:off x="4631" y="33287"/>
            <a:ext cx="8027479" cy="602373"/>
          </a:xfrm>
        </p:spPr>
        <p:txBody>
          <a:bodyPr/>
          <a:lstStyle/>
          <a:p>
            <a:r>
              <a:rPr lang="en-US" dirty="0"/>
              <a:t>Network Infrastructure in the Cloud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AWS vs. AZURE vs. Google Cloud | Top 3 Cloud Platform Compari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96" y="570484"/>
            <a:ext cx="4884358" cy="573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940198" y="3937379"/>
            <a:ext cx="5047456" cy="1146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37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170" y="62123"/>
            <a:ext cx="7740651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/>
              <a:t>Database Services in the Cloud</a:t>
            </a:r>
            <a:endParaRPr sz="36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204087" y="627507"/>
            <a:ext cx="7957273" cy="1497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sz="3600" dirty="0" smtClean="0"/>
              <a:t>1. </a:t>
            </a:r>
            <a:r>
              <a:rPr lang="en-US" dirty="0"/>
              <a:t>Database as a Service (</a:t>
            </a:r>
            <a:r>
              <a:rPr lang="en-US" dirty="0" err="1"/>
              <a:t>DBaaS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smtClean="0"/>
              <a:t>2. Types </a:t>
            </a:r>
            <a:r>
              <a:rPr lang="en-US" dirty="0"/>
              <a:t>of databases (SQL, NoSQL</a:t>
            </a:r>
            <a:r>
              <a:rPr lang="en-US" dirty="0" smtClean="0"/>
              <a:t>)</a:t>
            </a:r>
            <a:endParaRPr lang="en-US" sz="3600" dirty="0"/>
          </a:p>
        </p:txBody>
      </p:sp>
      <p:pic>
        <p:nvPicPr>
          <p:cNvPr id="3074" name="Picture 2" descr="Database as a Service (DBaaS): Why Put Your Data on the Cloud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9" b="10947"/>
          <a:stretch/>
        </p:blipFill>
        <p:spPr bwMode="auto">
          <a:xfrm>
            <a:off x="88687" y="1794681"/>
            <a:ext cx="4698375" cy="19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Much Do the Differences Between Cloud Providers Actually Matter? -  Business 2 Commun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73" y="1658203"/>
            <a:ext cx="6091227" cy="348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3113904" y="2613546"/>
            <a:ext cx="5941386" cy="36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13904" y="3353135"/>
            <a:ext cx="5941386" cy="42308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656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322" y="79505"/>
            <a:ext cx="5741558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/>
              <a:t>Monitoring and Logging</a:t>
            </a:r>
            <a:endParaRPr sz="36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88689" y="687177"/>
            <a:ext cx="8645855" cy="1497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sz="2800" dirty="0" smtClean="0"/>
              <a:t>1. </a:t>
            </a:r>
            <a:r>
              <a:rPr lang="en-US" sz="2800" dirty="0"/>
              <a:t>Importance of monitoring in the cloud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Google Shape;289;p31"/>
          <p:cNvSpPr txBox="1">
            <a:spLocks/>
          </p:cNvSpPr>
          <p:nvPr/>
        </p:nvSpPr>
        <p:spPr>
          <a:xfrm flipH="1">
            <a:off x="4722816" y="1435697"/>
            <a:ext cx="4615193" cy="56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t SemiBold"/>
              <a:buNone/>
              <a:defRPr sz="3000" b="0" i="0" u="none" strike="noStrike" cap="none">
                <a:solidFill>
                  <a:schemeClr val="accen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t"/>
              <a:buNone/>
              <a:defRPr sz="28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-US" sz="2800" dirty="0" smtClean="0"/>
              <a:t>2. Logging and analysis tools</a:t>
            </a:r>
            <a:endParaRPr lang="en-US" sz="2800" dirty="0"/>
          </a:p>
        </p:txBody>
      </p:sp>
      <p:pic>
        <p:nvPicPr>
          <p:cNvPr id="6" name="Picture 5" descr="DevOps Roadmap to Become a Successful DevOps Engineer - Penetration Testing  Tools, ML and Linux Tutorial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012" y="1849272"/>
            <a:ext cx="4339988" cy="30093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/>
          <p:cNvSpPr/>
          <p:nvPr/>
        </p:nvSpPr>
        <p:spPr>
          <a:xfrm>
            <a:off x="6721522" y="3350525"/>
            <a:ext cx="955344" cy="1385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80180" y="1513512"/>
            <a:ext cx="3748566" cy="4111330"/>
            <a:chOff x="4769547" y="1108332"/>
            <a:chExt cx="3748566" cy="41113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9547" y="1108332"/>
              <a:ext cx="3748566" cy="411133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4837164" y="2374710"/>
              <a:ext cx="3603976" cy="191751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972" y="1513512"/>
            <a:ext cx="3908796" cy="3338258"/>
            <a:chOff x="5076014" y="1376454"/>
            <a:chExt cx="3908796" cy="33382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6014" y="1376454"/>
              <a:ext cx="3908796" cy="333825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145206" y="1435697"/>
              <a:ext cx="3787254" cy="260745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SO 27001 Annex : A.12.4 Logging and Monitoring - Infocerts LL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" y="1069358"/>
            <a:ext cx="4634127" cy="388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80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322" y="79505"/>
            <a:ext cx="5741558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 err="1"/>
              <a:t>Serverless</a:t>
            </a:r>
            <a:r>
              <a:rPr lang="en-US" sz="3600" dirty="0"/>
              <a:t> Computing</a:t>
            </a:r>
            <a:endParaRPr sz="3600" dirty="0"/>
          </a:p>
        </p:txBody>
      </p:sp>
      <p:pic>
        <p:nvPicPr>
          <p:cNvPr id="1026" name="Picture 2" descr="What Is Serverless Computing? Advantages of Server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2"/>
          <a:stretch/>
        </p:blipFill>
        <p:spPr bwMode="auto">
          <a:xfrm>
            <a:off x="1405699" y="1411783"/>
            <a:ext cx="6025508" cy="36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82287" y="4928897"/>
            <a:ext cx="5835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</a:t>
            </a:r>
            <a:r>
              <a:rPr lang="en-US" sz="800" dirty="0" smtClean="0">
                <a:hlinkClick r:id="rId4"/>
              </a:rPr>
              <a:t>en.wikipedia.org/wiki/Serverless_computing</a:t>
            </a:r>
            <a:r>
              <a:rPr lang="en-US" sz="800" dirty="0" smtClean="0"/>
              <a:t> </a:t>
            </a:r>
            <a:r>
              <a:rPr lang="en-US" sz="800" dirty="0" smtClean="0">
                <a:hlinkClick r:id="rId5"/>
              </a:rPr>
              <a:t>https</a:t>
            </a:r>
            <a:r>
              <a:rPr lang="en-US" sz="800" dirty="0">
                <a:hlinkClick r:id="rId5"/>
              </a:rPr>
              <a:t>://</a:t>
            </a:r>
            <a:r>
              <a:rPr lang="en-US" sz="800" dirty="0" smtClean="0">
                <a:hlinkClick r:id="rId5"/>
              </a:rPr>
              <a:t>www.splunk.com/en_us/blog/learn/serverless-functions.html</a:t>
            </a:r>
            <a:r>
              <a:rPr lang="en-US" sz="800" dirty="0" smtClean="0"/>
              <a:t>  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88689" y="680302"/>
            <a:ext cx="8802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 </a:t>
            </a:r>
            <a:r>
              <a:rPr lang="en-US" sz="2000" dirty="0">
                <a:hlinkClick r:id="rId6" tooltip="Cloud computing"/>
              </a:rPr>
              <a:t>cloud computing</a:t>
            </a:r>
            <a:r>
              <a:rPr lang="en-US" sz="2000" dirty="0"/>
              <a:t> </a:t>
            </a:r>
            <a:r>
              <a:rPr lang="en-US" sz="2000" dirty="0">
                <a:hlinkClick r:id="rId7" tooltip="Execution model"/>
              </a:rPr>
              <a:t>execution model</a:t>
            </a:r>
            <a:r>
              <a:rPr lang="en-US" sz="2000" dirty="0"/>
              <a:t> in which the </a:t>
            </a:r>
            <a:r>
              <a:rPr lang="en-US" sz="2000" b="1" dirty="0">
                <a:solidFill>
                  <a:srgbClr val="FF0000"/>
                </a:solidFill>
              </a:rPr>
              <a:t>cloud provider allocates machine resources</a:t>
            </a:r>
            <a:r>
              <a:rPr lang="en-US" sz="2000" dirty="0"/>
              <a:t> on demand, </a:t>
            </a:r>
            <a:r>
              <a:rPr lang="en-US" sz="2000" b="1" dirty="0">
                <a:solidFill>
                  <a:srgbClr val="FF0000"/>
                </a:solidFill>
              </a:rPr>
              <a:t>taking care of the </a:t>
            </a:r>
            <a:r>
              <a:rPr lang="en-US" sz="2000" b="1" dirty="0">
                <a:solidFill>
                  <a:srgbClr val="FF0000"/>
                </a:solidFill>
                <a:hlinkClick r:id="rId8" tooltip="Server (computing)"/>
              </a:rPr>
              <a:t>servers</a:t>
            </a:r>
            <a:r>
              <a:rPr lang="en-US" sz="2000" dirty="0"/>
              <a:t> on behalf of their customers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42" y="1577176"/>
            <a:ext cx="7328178" cy="3310537"/>
          </a:xfrm>
          <a:prstGeom prst="rect">
            <a:avLst/>
          </a:prstGeom>
        </p:spPr>
      </p:pic>
      <p:pic>
        <p:nvPicPr>
          <p:cNvPr id="1032" name="Picture 8" descr="What Is Serverless Computing? Definition from TechTarget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58" y="1381304"/>
            <a:ext cx="5334000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879" y="1580200"/>
            <a:ext cx="8519053" cy="35474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7892" y="1432253"/>
            <a:ext cx="8775511" cy="3430163"/>
            <a:chOff x="197892" y="1432253"/>
            <a:chExt cx="8775511" cy="3430163"/>
          </a:xfrm>
        </p:grpSpPr>
        <p:pic>
          <p:nvPicPr>
            <p:cNvPr id="1030" name="Picture 6" descr="AWS Cloud Serverless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92" y="1432253"/>
              <a:ext cx="8775511" cy="3430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4960961" y="1630907"/>
              <a:ext cx="3732663" cy="311169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86400" y="1840888"/>
              <a:ext cx="2886523" cy="4001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solidFill>
                    <a:srgbClr val="FF0000"/>
                  </a:solidFill>
                </a:rPr>
                <a:t>Serverless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 computing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7977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322" y="79505"/>
            <a:ext cx="5741558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/>
              <a:t>Cloud Cost Management</a:t>
            </a:r>
            <a:endParaRPr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52936" y="548305"/>
            <a:ext cx="8991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Pay-as-you-go (</a:t>
            </a:r>
            <a:r>
              <a:rPr lang="en-US" sz="2600" b="1" dirty="0">
                <a:solidFill>
                  <a:srgbClr val="FF0000"/>
                </a:solidFill>
              </a:rPr>
              <a:t>PAYG</a:t>
            </a:r>
            <a:r>
              <a:rPr lang="en-US" sz="2600" dirty="0"/>
              <a:t>) </a:t>
            </a:r>
            <a:r>
              <a:rPr lang="en-US" sz="2600" dirty="0" smtClean="0"/>
              <a:t>cloud </a:t>
            </a:r>
            <a:r>
              <a:rPr lang="en-US" sz="2600" dirty="0"/>
              <a:t>computing </a:t>
            </a:r>
            <a:r>
              <a:rPr lang="en-US" sz="2600" dirty="0" smtClean="0"/>
              <a:t>is </a:t>
            </a:r>
            <a:r>
              <a:rPr lang="en-US" sz="2600" dirty="0"/>
              <a:t>a payment method for </a:t>
            </a:r>
            <a:r>
              <a:rPr lang="en-US" sz="2600" u="sng" dirty="0">
                <a:hlinkClick r:id="rId3"/>
              </a:rPr>
              <a:t>cloud computing</a:t>
            </a:r>
            <a:r>
              <a:rPr lang="en-US" sz="2600" dirty="0"/>
              <a:t> that </a:t>
            </a:r>
            <a:r>
              <a:rPr lang="en-US" sz="2600" b="1" dirty="0">
                <a:solidFill>
                  <a:srgbClr val="FF0000"/>
                </a:solidFill>
              </a:rPr>
              <a:t>charges based on usage</a:t>
            </a:r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1332165" y="1491412"/>
            <a:ext cx="5298603" cy="9133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</a:rPr>
              <a:t>Cost optimization strategies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What is Pay as You Go Pricing? - Meaning and Examples | SOFTRAX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0" b="7271"/>
          <a:stretch/>
        </p:blipFill>
        <p:spPr bwMode="auto">
          <a:xfrm>
            <a:off x="1635573" y="1369550"/>
            <a:ext cx="5913238" cy="37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008437" y="2859206"/>
            <a:ext cx="4221766" cy="36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loud Cost Optimization Technique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3"/>
          <a:stretch/>
        </p:blipFill>
        <p:spPr bwMode="auto">
          <a:xfrm>
            <a:off x="1231950" y="1429774"/>
            <a:ext cx="6525004" cy="35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5070143" y="1767578"/>
            <a:ext cx="2026693" cy="8208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697348" y="2154342"/>
            <a:ext cx="2026693" cy="8208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2249013" y="1514155"/>
            <a:ext cx="4507348" cy="319714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PAYG in Learning/Training?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22112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8" grpId="0" animBg="1"/>
      <p:bldP spid="9" grpId="0" animBg="1"/>
      <p:bldP spid="10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1"/>
          <p:cNvGrpSpPr/>
          <p:nvPr/>
        </p:nvGrpSpPr>
        <p:grpSpPr>
          <a:xfrm rot="-654054">
            <a:off x="-43993" y="573803"/>
            <a:ext cx="1149835" cy="1149835"/>
            <a:chOff x="-1332859" y="1178876"/>
            <a:chExt cx="1149900" cy="1149900"/>
          </a:xfrm>
        </p:grpSpPr>
        <p:sp>
          <p:nvSpPr>
            <p:cNvPr id="295" name="Google Shape;295;p31"/>
            <p:cNvSpPr/>
            <p:nvPr/>
          </p:nvSpPr>
          <p:spPr>
            <a:xfrm>
              <a:off x="-1332859" y="1178876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1069494" y="1466133"/>
              <a:ext cx="623187" cy="575380"/>
            </a:xfrm>
            <a:custGeom>
              <a:avLst/>
              <a:gdLst/>
              <a:ahLst/>
              <a:cxnLst/>
              <a:rect l="l" t="t" r="r" b="b"/>
              <a:pathLst>
                <a:path w="19423" h="17933" extrusionOk="0">
                  <a:moveTo>
                    <a:pt x="7198" y="1"/>
                  </a:moveTo>
                  <a:cubicBezTo>
                    <a:pt x="4964" y="1"/>
                    <a:pt x="2780" y="1694"/>
                    <a:pt x="2780" y="4384"/>
                  </a:cubicBezTo>
                  <a:cubicBezTo>
                    <a:pt x="2780" y="4786"/>
                    <a:pt x="2832" y="5188"/>
                    <a:pt x="2955" y="5573"/>
                  </a:cubicBezTo>
                  <a:cubicBezTo>
                    <a:pt x="0" y="7636"/>
                    <a:pt x="1451" y="12268"/>
                    <a:pt x="5070" y="12268"/>
                  </a:cubicBezTo>
                  <a:lnTo>
                    <a:pt x="5245" y="12268"/>
                  </a:lnTo>
                  <a:cubicBezTo>
                    <a:pt x="5245" y="12775"/>
                    <a:pt x="5315" y="13282"/>
                    <a:pt x="5472" y="13772"/>
                  </a:cubicBezTo>
                  <a:cubicBezTo>
                    <a:pt x="5542" y="13982"/>
                    <a:pt x="5752" y="14139"/>
                    <a:pt x="5979" y="14139"/>
                  </a:cubicBezTo>
                  <a:cubicBezTo>
                    <a:pt x="6031" y="14139"/>
                    <a:pt x="6084" y="14121"/>
                    <a:pt x="6136" y="14104"/>
                  </a:cubicBezTo>
                  <a:cubicBezTo>
                    <a:pt x="6399" y="14016"/>
                    <a:pt x="6556" y="13737"/>
                    <a:pt x="6468" y="13457"/>
                  </a:cubicBezTo>
                  <a:cubicBezTo>
                    <a:pt x="5603" y="10694"/>
                    <a:pt x="7780" y="8209"/>
                    <a:pt x="10312" y="8209"/>
                  </a:cubicBezTo>
                  <a:cubicBezTo>
                    <a:pt x="10951" y="8209"/>
                    <a:pt x="11613" y="8367"/>
                    <a:pt x="12255" y="8720"/>
                  </a:cubicBezTo>
                  <a:lnTo>
                    <a:pt x="11486" y="8860"/>
                  </a:lnTo>
                  <a:cubicBezTo>
                    <a:pt x="10845" y="8946"/>
                    <a:pt x="10925" y="9891"/>
                    <a:pt x="11556" y="9891"/>
                  </a:cubicBezTo>
                  <a:cubicBezTo>
                    <a:pt x="11561" y="9891"/>
                    <a:pt x="11567" y="9891"/>
                    <a:pt x="11573" y="9891"/>
                  </a:cubicBezTo>
                  <a:lnTo>
                    <a:pt x="11678" y="9891"/>
                  </a:lnTo>
                  <a:lnTo>
                    <a:pt x="13618" y="9559"/>
                  </a:lnTo>
                  <a:cubicBezTo>
                    <a:pt x="13915" y="9506"/>
                    <a:pt x="14108" y="9227"/>
                    <a:pt x="14055" y="8947"/>
                  </a:cubicBezTo>
                  <a:lnTo>
                    <a:pt x="13706" y="6989"/>
                  </a:lnTo>
                  <a:cubicBezTo>
                    <a:pt x="13653" y="6693"/>
                    <a:pt x="13428" y="6558"/>
                    <a:pt x="13200" y="6558"/>
                  </a:cubicBezTo>
                  <a:cubicBezTo>
                    <a:pt x="12905" y="6558"/>
                    <a:pt x="12605" y="6786"/>
                    <a:pt x="12674" y="7181"/>
                  </a:cubicBezTo>
                  <a:lnTo>
                    <a:pt x="12797" y="7811"/>
                  </a:lnTo>
                  <a:cubicBezTo>
                    <a:pt x="12006" y="7374"/>
                    <a:pt x="11164" y="7172"/>
                    <a:pt x="10341" y="7172"/>
                  </a:cubicBezTo>
                  <a:cubicBezTo>
                    <a:pt x="8034" y="7172"/>
                    <a:pt x="5870" y="8759"/>
                    <a:pt x="5367" y="11219"/>
                  </a:cubicBezTo>
                  <a:lnTo>
                    <a:pt x="5070" y="11219"/>
                  </a:lnTo>
                  <a:cubicBezTo>
                    <a:pt x="5056" y="11220"/>
                    <a:pt x="5042" y="11220"/>
                    <a:pt x="5028" y="11220"/>
                  </a:cubicBezTo>
                  <a:cubicBezTo>
                    <a:pt x="2558" y="11220"/>
                    <a:pt x="1445" y="8134"/>
                    <a:pt x="3374" y="6569"/>
                  </a:cubicBezTo>
                  <a:lnTo>
                    <a:pt x="3374" y="6569"/>
                  </a:lnTo>
                  <a:cubicBezTo>
                    <a:pt x="3567" y="6902"/>
                    <a:pt x="3794" y="7199"/>
                    <a:pt x="4056" y="7478"/>
                  </a:cubicBezTo>
                  <a:cubicBezTo>
                    <a:pt x="4174" y="7592"/>
                    <a:pt x="4303" y="7640"/>
                    <a:pt x="4427" y="7640"/>
                  </a:cubicBezTo>
                  <a:cubicBezTo>
                    <a:pt x="4838" y="7640"/>
                    <a:pt x="5184" y="7116"/>
                    <a:pt x="4808" y="6727"/>
                  </a:cubicBezTo>
                  <a:cubicBezTo>
                    <a:pt x="4493" y="6412"/>
                    <a:pt x="4231" y="6028"/>
                    <a:pt x="4073" y="5608"/>
                  </a:cubicBezTo>
                  <a:cubicBezTo>
                    <a:pt x="3916" y="5206"/>
                    <a:pt x="3829" y="4804"/>
                    <a:pt x="3829" y="4384"/>
                  </a:cubicBezTo>
                  <a:cubicBezTo>
                    <a:pt x="3829" y="2347"/>
                    <a:pt x="5485" y="1055"/>
                    <a:pt x="7181" y="1055"/>
                  </a:cubicBezTo>
                  <a:cubicBezTo>
                    <a:pt x="8133" y="1055"/>
                    <a:pt x="9098" y="1462"/>
                    <a:pt x="9790" y="2374"/>
                  </a:cubicBezTo>
                  <a:cubicBezTo>
                    <a:pt x="9720" y="2444"/>
                    <a:pt x="9633" y="2514"/>
                    <a:pt x="9563" y="2584"/>
                  </a:cubicBezTo>
                  <a:cubicBezTo>
                    <a:pt x="9172" y="2961"/>
                    <a:pt x="9529" y="3494"/>
                    <a:pt x="9946" y="3494"/>
                  </a:cubicBezTo>
                  <a:cubicBezTo>
                    <a:pt x="10069" y="3494"/>
                    <a:pt x="10198" y="3447"/>
                    <a:pt x="10314" y="3335"/>
                  </a:cubicBezTo>
                  <a:cubicBezTo>
                    <a:pt x="10454" y="3196"/>
                    <a:pt x="10629" y="3056"/>
                    <a:pt x="10804" y="2933"/>
                  </a:cubicBezTo>
                  <a:cubicBezTo>
                    <a:pt x="11315" y="2603"/>
                    <a:pt x="11868" y="2453"/>
                    <a:pt x="12408" y="2453"/>
                  </a:cubicBezTo>
                  <a:cubicBezTo>
                    <a:pt x="13953" y="2453"/>
                    <a:pt x="15384" y="3684"/>
                    <a:pt x="15384" y="5433"/>
                  </a:cubicBezTo>
                  <a:cubicBezTo>
                    <a:pt x="15384" y="5643"/>
                    <a:pt x="15366" y="5835"/>
                    <a:pt x="15331" y="6045"/>
                  </a:cubicBezTo>
                  <a:cubicBezTo>
                    <a:pt x="15267" y="6369"/>
                    <a:pt x="15517" y="6663"/>
                    <a:pt x="15846" y="6663"/>
                  </a:cubicBezTo>
                  <a:cubicBezTo>
                    <a:pt x="15872" y="6663"/>
                    <a:pt x="15899" y="6661"/>
                    <a:pt x="15926" y="6657"/>
                  </a:cubicBezTo>
                  <a:cubicBezTo>
                    <a:pt x="17167" y="6657"/>
                    <a:pt x="18198" y="7688"/>
                    <a:pt x="18198" y="8947"/>
                  </a:cubicBezTo>
                  <a:cubicBezTo>
                    <a:pt x="18198" y="10188"/>
                    <a:pt x="17167" y="11219"/>
                    <a:pt x="15926" y="11219"/>
                  </a:cubicBezTo>
                  <a:lnTo>
                    <a:pt x="15279" y="11219"/>
                  </a:lnTo>
                  <a:cubicBezTo>
                    <a:pt x="15244" y="11045"/>
                    <a:pt x="15209" y="10887"/>
                    <a:pt x="15157" y="10713"/>
                  </a:cubicBezTo>
                  <a:cubicBezTo>
                    <a:pt x="15075" y="10455"/>
                    <a:pt x="14876" y="10345"/>
                    <a:pt x="14674" y="10345"/>
                  </a:cubicBezTo>
                  <a:cubicBezTo>
                    <a:pt x="14356" y="10345"/>
                    <a:pt x="14032" y="10620"/>
                    <a:pt x="14160" y="11027"/>
                  </a:cubicBezTo>
                  <a:cubicBezTo>
                    <a:pt x="15026" y="13791"/>
                    <a:pt x="12849" y="16276"/>
                    <a:pt x="10317" y="16276"/>
                  </a:cubicBezTo>
                  <a:cubicBezTo>
                    <a:pt x="9677" y="16276"/>
                    <a:pt x="9015" y="16117"/>
                    <a:pt x="8374" y="15765"/>
                  </a:cubicBezTo>
                  <a:lnTo>
                    <a:pt x="9143" y="15625"/>
                  </a:lnTo>
                  <a:cubicBezTo>
                    <a:pt x="9787" y="15509"/>
                    <a:pt x="9667" y="14583"/>
                    <a:pt x="9063" y="14583"/>
                  </a:cubicBezTo>
                  <a:cubicBezTo>
                    <a:pt x="9027" y="14583"/>
                    <a:pt x="8990" y="14587"/>
                    <a:pt x="8951" y="14593"/>
                  </a:cubicBezTo>
                  <a:lnTo>
                    <a:pt x="7010" y="14943"/>
                  </a:lnTo>
                  <a:cubicBezTo>
                    <a:pt x="6713" y="14978"/>
                    <a:pt x="6521" y="15258"/>
                    <a:pt x="6573" y="15555"/>
                  </a:cubicBezTo>
                  <a:lnTo>
                    <a:pt x="6923" y="17495"/>
                  </a:lnTo>
                  <a:cubicBezTo>
                    <a:pt x="6958" y="17740"/>
                    <a:pt x="7168" y="17932"/>
                    <a:pt x="7430" y="17932"/>
                  </a:cubicBezTo>
                  <a:lnTo>
                    <a:pt x="7517" y="17932"/>
                  </a:lnTo>
                  <a:cubicBezTo>
                    <a:pt x="7815" y="17880"/>
                    <a:pt x="8007" y="17618"/>
                    <a:pt x="7954" y="17320"/>
                  </a:cubicBezTo>
                  <a:lnTo>
                    <a:pt x="7849" y="16691"/>
                  </a:lnTo>
                  <a:lnTo>
                    <a:pt x="7849" y="16691"/>
                  </a:lnTo>
                  <a:cubicBezTo>
                    <a:pt x="8646" y="17133"/>
                    <a:pt x="9485" y="17335"/>
                    <a:pt x="10303" y="17335"/>
                  </a:cubicBezTo>
                  <a:cubicBezTo>
                    <a:pt x="12949" y="17335"/>
                    <a:pt x="15371" y="15220"/>
                    <a:pt x="15384" y="12268"/>
                  </a:cubicBezTo>
                  <a:lnTo>
                    <a:pt x="15926" y="12268"/>
                  </a:lnTo>
                  <a:cubicBezTo>
                    <a:pt x="15948" y="12269"/>
                    <a:pt x="15970" y="12269"/>
                    <a:pt x="15992" y="12269"/>
                  </a:cubicBezTo>
                  <a:cubicBezTo>
                    <a:pt x="17712" y="12269"/>
                    <a:pt x="19162" y="10935"/>
                    <a:pt x="19300" y="9209"/>
                  </a:cubicBezTo>
                  <a:cubicBezTo>
                    <a:pt x="19422" y="7444"/>
                    <a:pt x="18163" y="5888"/>
                    <a:pt x="16433" y="5660"/>
                  </a:cubicBezTo>
                  <a:lnTo>
                    <a:pt x="16433" y="5433"/>
                  </a:lnTo>
                  <a:cubicBezTo>
                    <a:pt x="16419" y="3116"/>
                    <a:pt x="14512" y="1409"/>
                    <a:pt x="12395" y="1409"/>
                  </a:cubicBezTo>
                  <a:cubicBezTo>
                    <a:pt x="11828" y="1409"/>
                    <a:pt x="11246" y="1531"/>
                    <a:pt x="10681" y="1797"/>
                  </a:cubicBezTo>
                  <a:cubicBezTo>
                    <a:pt x="9771" y="556"/>
                    <a:pt x="8476" y="1"/>
                    <a:pt x="7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1"/>
          <p:cNvGrpSpPr/>
          <p:nvPr/>
        </p:nvGrpSpPr>
        <p:grpSpPr>
          <a:xfrm>
            <a:off x="524741" y="319401"/>
            <a:ext cx="1149900" cy="1149900"/>
            <a:chOff x="783766" y="1851351"/>
            <a:chExt cx="1149900" cy="1149900"/>
          </a:xfrm>
        </p:grpSpPr>
        <p:sp>
          <p:nvSpPr>
            <p:cNvPr id="298" name="Google Shape;298;p31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31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300" name="Google Shape;300;p31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435" y="-30196"/>
            <a:ext cx="8401495" cy="11582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/>
              <a:t>DevOps and Continuous </a:t>
            </a:r>
            <a:r>
              <a:rPr lang="en-US" sz="2800" dirty="0"/>
              <a:t>Integration/Continuous</a:t>
            </a:r>
            <a:r>
              <a:rPr lang="en-US" sz="3200" dirty="0"/>
              <a:t> Deployment (CI/CD)</a:t>
            </a:r>
            <a:endParaRPr sz="3200" dirty="0"/>
          </a:p>
        </p:txBody>
      </p:sp>
      <p:pic>
        <p:nvPicPr>
          <p:cNvPr id="14" name="Picture 13" descr="DevOps Roadmap to Become a Successful DevOps Engineer - Penetration Testing  Tools, ML and Linux Tutorials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5513" r="1212" b="6137"/>
          <a:stretch/>
        </p:blipFill>
        <p:spPr bwMode="auto">
          <a:xfrm>
            <a:off x="1093370" y="1201003"/>
            <a:ext cx="6767740" cy="388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Why DevOps Is Crucial For Your Business? - BPI - The destination for  everything process relat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12"/>
          <a:stretch/>
        </p:blipFill>
        <p:spPr bwMode="auto">
          <a:xfrm>
            <a:off x="695316" y="1090469"/>
            <a:ext cx="7563848" cy="3982449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" name="Rounded Rectangle 1"/>
          <p:cNvSpPr/>
          <p:nvPr/>
        </p:nvSpPr>
        <p:spPr>
          <a:xfrm>
            <a:off x="707627" y="2558220"/>
            <a:ext cx="2749682" cy="1151630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061864" y="1235114"/>
            <a:ext cx="3083416" cy="1249863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324024" y="3930136"/>
            <a:ext cx="2821255" cy="115163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083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TERRAFORM in CI/CD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340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 flipH="1">
            <a:off x="2229450" y="2690526"/>
            <a:ext cx="4685100" cy="5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16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412491" y="1792418"/>
            <a:ext cx="8574560" cy="31568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dirty="0" smtClean="0"/>
              <a:t>1. </a:t>
            </a:r>
            <a:r>
              <a:rPr lang="en-US" dirty="0"/>
              <a:t>Infrastructure as a Service (IaaS)</a:t>
            </a:r>
            <a:br>
              <a:rPr lang="en-US" dirty="0"/>
            </a:br>
            <a:r>
              <a:rPr lang="en-US" dirty="0" smtClean="0"/>
              <a:t>2. Platform </a:t>
            </a:r>
            <a:r>
              <a:rPr lang="en-US" dirty="0"/>
              <a:t>as a Service (PaaS)</a:t>
            </a:r>
            <a:br>
              <a:rPr lang="en-US" dirty="0"/>
            </a:br>
            <a:r>
              <a:rPr lang="en-US" dirty="0"/>
              <a:t>3</a:t>
            </a:r>
            <a:r>
              <a:rPr lang="en-US" dirty="0" smtClean="0"/>
              <a:t>.Software </a:t>
            </a:r>
            <a:r>
              <a:rPr lang="en-US" dirty="0"/>
              <a:t>as a Service (SaaS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4.Business Process as a Service (</a:t>
            </a:r>
            <a:r>
              <a:rPr lang="en-US" dirty="0" err="1" smtClean="0"/>
              <a:t>BPaS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294" name="Google Shape;294;p31"/>
          <p:cNvGrpSpPr/>
          <p:nvPr/>
        </p:nvGrpSpPr>
        <p:grpSpPr>
          <a:xfrm rot="-654054">
            <a:off x="-43993" y="573803"/>
            <a:ext cx="1149835" cy="1149835"/>
            <a:chOff x="-1332859" y="1178876"/>
            <a:chExt cx="1149900" cy="1149900"/>
          </a:xfrm>
        </p:grpSpPr>
        <p:sp>
          <p:nvSpPr>
            <p:cNvPr id="295" name="Google Shape;295;p31"/>
            <p:cNvSpPr/>
            <p:nvPr/>
          </p:nvSpPr>
          <p:spPr>
            <a:xfrm>
              <a:off x="-1332859" y="1178876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1069494" y="1466133"/>
              <a:ext cx="623187" cy="575380"/>
            </a:xfrm>
            <a:custGeom>
              <a:avLst/>
              <a:gdLst/>
              <a:ahLst/>
              <a:cxnLst/>
              <a:rect l="l" t="t" r="r" b="b"/>
              <a:pathLst>
                <a:path w="19423" h="17933" extrusionOk="0">
                  <a:moveTo>
                    <a:pt x="7198" y="1"/>
                  </a:moveTo>
                  <a:cubicBezTo>
                    <a:pt x="4964" y="1"/>
                    <a:pt x="2780" y="1694"/>
                    <a:pt x="2780" y="4384"/>
                  </a:cubicBezTo>
                  <a:cubicBezTo>
                    <a:pt x="2780" y="4786"/>
                    <a:pt x="2832" y="5188"/>
                    <a:pt x="2955" y="5573"/>
                  </a:cubicBezTo>
                  <a:cubicBezTo>
                    <a:pt x="0" y="7636"/>
                    <a:pt x="1451" y="12268"/>
                    <a:pt x="5070" y="12268"/>
                  </a:cubicBezTo>
                  <a:lnTo>
                    <a:pt x="5245" y="12268"/>
                  </a:lnTo>
                  <a:cubicBezTo>
                    <a:pt x="5245" y="12775"/>
                    <a:pt x="5315" y="13282"/>
                    <a:pt x="5472" y="13772"/>
                  </a:cubicBezTo>
                  <a:cubicBezTo>
                    <a:pt x="5542" y="13982"/>
                    <a:pt x="5752" y="14139"/>
                    <a:pt x="5979" y="14139"/>
                  </a:cubicBezTo>
                  <a:cubicBezTo>
                    <a:pt x="6031" y="14139"/>
                    <a:pt x="6084" y="14121"/>
                    <a:pt x="6136" y="14104"/>
                  </a:cubicBezTo>
                  <a:cubicBezTo>
                    <a:pt x="6399" y="14016"/>
                    <a:pt x="6556" y="13737"/>
                    <a:pt x="6468" y="13457"/>
                  </a:cubicBezTo>
                  <a:cubicBezTo>
                    <a:pt x="5603" y="10694"/>
                    <a:pt x="7780" y="8209"/>
                    <a:pt x="10312" y="8209"/>
                  </a:cubicBezTo>
                  <a:cubicBezTo>
                    <a:pt x="10951" y="8209"/>
                    <a:pt x="11613" y="8367"/>
                    <a:pt x="12255" y="8720"/>
                  </a:cubicBezTo>
                  <a:lnTo>
                    <a:pt x="11486" y="8860"/>
                  </a:lnTo>
                  <a:cubicBezTo>
                    <a:pt x="10845" y="8946"/>
                    <a:pt x="10925" y="9891"/>
                    <a:pt x="11556" y="9891"/>
                  </a:cubicBezTo>
                  <a:cubicBezTo>
                    <a:pt x="11561" y="9891"/>
                    <a:pt x="11567" y="9891"/>
                    <a:pt x="11573" y="9891"/>
                  </a:cubicBezTo>
                  <a:lnTo>
                    <a:pt x="11678" y="9891"/>
                  </a:lnTo>
                  <a:lnTo>
                    <a:pt x="13618" y="9559"/>
                  </a:lnTo>
                  <a:cubicBezTo>
                    <a:pt x="13915" y="9506"/>
                    <a:pt x="14108" y="9227"/>
                    <a:pt x="14055" y="8947"/>
                  </a:cubicBezTo>
                  <a:lnTo>
                    <a:pt x="13706" y="6989"/>
                  </a:lnTo>
                  <a:cubicBezTo>
                    <a:pt x="13653" y="6693"/>
                    <a:pt x="13428" y="6558"/>
                    <a:pt x="13200" y="6558"/>
                  </a:cubicBezTo>
                  <a:cubicBezTo>
                    <a:pt x="12905" y="6558"/>
                    <a:pt x="12605" y="6786"/>
                    <a:pt x="12674" y="7181"/>
                  </a:cubicBezTo>
                  <a:lnTo>
                    <a:pt x="12797" y="7811"/>
                  </a:lnTo>
                  <a:cubicBezTo>
                    <a:pt x="12006" y="7374"/>
                    <a:pt x="11164" y="7172"/>
                    <a:pt x="10341" y="7172"/>
                  </a:cubicBezTo>
                  <a:cubicBezTo>
                    <a:pt x="8034" y="7172"/>
                    <a:pt x="5870" y="8759"/>
                    <a:pt x="5367" y="11219"/>
                  </a:cubicBezTo>
                  <a:lnTo>
                    <a:pt x="5070" y="11219"/>
                  </a:lnTo>
                  <a:cubicBezTo>
                    <a:pt x="5056" y="11220"/>
                    <a:pt x="5042" y="11220"/>
                    <a:pt x="5028" y="11220"/>
                  </a:cubicBezTo>
                  <a:cubicBezTo>
                    <a:pt x="2558" y="11220"/>
                    <a:pt x="1445" y="8134"/>
                    <a:pt x="3374" y="6569"/>
                  </a:cubicBezTo>
                  <a:lnTo>
                    <a:pt x="3374" y="6569"/>
                  </a:lnTo>
                  <a:cubicBezTo>
                    <a:pt x="3567" y="6902"/>
                    <a:pt x="3794" y="7199"/>
                    <a:pt x="4056" y="7478"/>
                  </a:cubicBezTo>
                  <a:cubicBezTo>
                    <a:pt x="4174" y="7592"/>
                    <a:pt x="4303" y="7640"/>
                    <a:pt x="4427" y="7640"/>
                  </a:cubicBezTo>
                  <a:cubicBezTo>
                    <a:pt x="4838" y="7640"/>
                    <a:pt x="5184" y="7116"/>
                    <a:pt x="4808" y="6727"/>
                  </a:cubicBezTo>
                  <a:cubicBezTo>
                    <a:pt x="4493" y="6412"/>
                    <a:pt x="4231" y="6028"/>
                    <a:pt x="4073" y="5608"/>
                  </a:cubicBezTo>
                  <a:cubicBezTo>
                    <a:pt x="3916" y="5206"/>
                    <a:pt x="3829" y="4804"/>
                    <a:pt x="3829" y="4384"/>
                  </a:cubicBezTo>
                  <a:cubicBezTo>
                    <a:pt x="3829" y="2347"/>
                    <a:pt x="5485" y="1055"/>
                    <a:pt x="7181" y="1055"/>
                  </a:cubicBezTo>
                  <a:cubicBezTo>
                    <a:pt x="8133" y="1055"/>
                    <a:pt x="9098" y="1462"/>
                    <a:pt x="9790" y="2374"/>
                  </a:cubicBezTo>
                  <a:cubicBezTo>
                    <a:pt x="9720" y="2444"/>
                    <a:pt x="9633" y="2514"/>
                    <a:pt x="9563" y="2584"/>
                  </a:cubicBezTo>
                  <a:cubicBezTo>
                    <a:pt x="9172" y="2961"/>
                    <a:pt x="9529" y="3494"/>
                    <a:pt x="9946" y="3494"/>
                  </a:cubicBezTo>
                  <a:cubicBezTo>
                    <a:pt x="10069" y="3494"/>
                    <a:pt x="10198" y="3447"/>
                    <a:pt x="10314" y="3335"/>
                  </a:cubicBezTo>
                  <a:cubicBezTo>
                    <a:pt x="10454" y="3196"/>
                    <a:pt x="10629" y="3056"/>
                    <a:pt x="10804" y="2933"/>
                  </a:cubicBezTo>
                  <a:cubicBezTo>
                    <a:pt x="11315" y="2603"/>
                    <a:pt x="11868" y="2453"/>
                    <a:pt x="12408" y="2453"/>
                  </a:cubicBezTo>
                  <a:cubicBezTo>
                    <a:pt x="13953" y="2453"/>
                    <a:pt x="15384" y="3684"/>
                    <a:pt x="15384" y="5433"/>
                  </a:cubicBezTo>
                  <a:cubicBezTo>
                    <a:pt x="15384" y="5643"/>
                    <a:pt x="15366" y="5835"/>
                    <a:pt x="15331" y="6045"/>
                  </a:cubicBezTo>
                  <a:cubicBezTo>
                    <a:pt x="15267" y="6369"/>
                    <a:pt x="15517" y="6663"/>
                    <a:pt x="15846" y="6663"/>
                  </a:cubicBezTo>
                  <a:cubicBezTo>
                    <a:pt x="15872" y="6663"/>
                    <a:pt x="15899" y="6661"/>
                    <a:pt x="15926" y="6657"/>
                  </a:cubicBezTo>
                  <a:cubicBezTo>
                    <a:pt x="17167" y="6657"/>
                    <a:pt x="18198" y="7688"/>
                    <a:pt x="18198" y="8947"/>
                  </a:cubicBezTo>
                  <a:cubicBezTo>
                    <a:pt x="18198" y="10188"/>
                    <a:pt x="17167" y="11219"/>
                    <a:pt x="15926" y="11219"/>
                  </a:cubicBezTo>
                  <a:lnTo>
                    <a:pt x="15279" y="11219"/>
                  </a:lnTo>
                  <a:cubicBezTo>
                    <a:pt x="15244" y="11045"/>
                    <a:pt x="15209" y="10887"/>
                    <a:pt x="15157" y="10713"/>
                  </a:cubicBezTo>
                  <a:cubicBezTo>
                    <a:pt x="15075" y="10455"/>
                    <a:pt x="14876" y="10345"/>
                    <a:pt x="14674" y="10345"/>
                  </a:cubicBezTo>
                  <a:cubicBezTo>
                    <a:pt x="14356" y="10345"/>
                    <a:pt x="14032" y="10620"/>
                    <a:pt x="14160" y="11027"/>
                  </a:cubicBezTo>
                  <a:cubicBezTo>
                    <a:pt x="15026" y="13791"/>
                    <a:pt x="12849" y="16276"/>
                    <a:pt x="10317" y="16276"/>
                  </a:cubicBezTo>
                  <a:cubicBezTo>
                    <a:pt x="9677" y="16276"/>
                    <a:pt x="9015" y="16117"/>
                    <a:pt x="8374" y="15765"/>
                  </a:cubicBezTo>
                  <a:lnTo>
                    <a:pt x="9143" y="15625"/>
                  </a:lnTo>
                  <a:cubicBezTo>
                    <a:pt x="9787" y="15509"/>
                    <a:pt x="9667" y="14583"/>
                    <a:pt x="9063" y="14583"/>
                  </a:cubicBezTo>
                  <a:cubicBezTo>
                    <a:pt x="9027" y="14583"/>
                    <a:pt x="8990" y="14587"/>
                    <a:pt x="8951" y="14593"/>
                  </a:cubicBezTo>
                  <a:lnTo>
                    <a:pt x="7010" y="14943"/>
                  </a:lnTo>
                  <a:cubicBezTo>
                    <a:pt x="6713" y="14978"/>
                    <a:pt x="6521" y="15258"/>
                    <a:pt x="6573" y="15555"/>
                  </a:cubicBezTo>
                  <a:lnTo>
                    <a:pt x="6923" y="17495"/>
                  </a:lnTo>
                  <a:cubicBezTo>
                    <a:pt x="6958" y="17740"/>
                    <a:pt x="7168" y="17932"/>
                    <a:pt x="7430" y="17932"/>
                  </a:cubicBezTo>
                  <a:lnTo>
                    <a:pt x="7517" y="17932"/>
                  </a:lnTo>
                  <a:cubicBezTo>
                    <a:pt x="7815" y="17880"/>
                    <a:pt x="8007" y="17618"/>
                    <a:pt x="7954" y="17320"/>
                  </a:cubicBezTo>
                  <a:lnTo>
                    <a:pt x="7849" y="16691"/>
                  </a:lnTo>
                  <a:lnTo>
                    <a:pt x="7849" y="16691"/>
                  </a:lnTo>
                  <a:cubicBezTo>
                    <a:pt x="8646" y="17133"/>
                    <a:pt x="9485" y="17335"/>
                    <a:pt x="10303" y="17335"/>
                  </a:cubicBezTo>
                  <a:cubicBezTo>
                    <a:pt x="12949" y="17335"/>
                    <a:pt x="15371" y="15220"/>
                    <a:pt x="15384" y="12268"/>
                  </a:cubicBezTo>
                  <a:lnTo>
                    <a:pt x="15926" y="12268"/>
                  </a:lnTo>
                  <a:cubicBezTo>
                    <a:pt x="15948" y="12269"/>
                    <a:pt x="15970" y="12269"/>
                    <a:pt x="15992" y="12269"/>
                  </a:cubicBezTo>
                  <a:cubicBezTo>
                    <a:pt x="17712" y="12269"/>
                    <a:pt x="19162" y="10935"/>
                    <a:pt x="19300" y="9209"/>
                  </a:cubicBezTo>
                  <a:cubicBezTo>
                    <a:pt x="19422" y="7444"/>
                    <a:pt x="18163" y="5888"/>
                    <a:pt x="16433" y="5660"/>
                  </a:cubicBezTo>
                  <a:lnTo>
                    <a:pt x="16433" y="5433"/>
                  </a:lnTo>
                  <a:cubicBezTo>
                    <a:pt x="16419" y="3116"/>
                    <a:pt x="14512" y="1409"/>
                    <a:pt x="12395" y="1409"/>
                  </a:cubicBezTo>
                  <a:cubicBezTo>
                    <a:pt x="11828" y="1409"/>
                    <a:pt x="11246" y="1531"/>
                    <a:pt x="10681" y="1797"/>
                  </a:cubicBezTo>
                  <a:cubicBezTo>
                    <a:pt x="9771" y="556"/>
                    <a:pt x="8476" y="1"/>
                    <a:pt x="7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1"/>
          <p:cNvGrpSpPr/>
          <p:nvPr/>
        </p:nvGrpSpPr>
        <p:grpSpPr>
          <a:xfrm>
            <a:off x="524741" y="319401"/>
            <a:ext cx="1149900" cy="1149900"/>
            <a:chOff x="783766" y="1851351"/>
            <a:chExt cx="1149900" cy="1149900"/>
          </a:xfrm>
        </p:grpSpPr>
        <p:sp>
          <p:nvSpPr>
            <p:cNvPr id="298" name="Google Shape;298;p31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31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300" name="Google Shape;300;p31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245" y="70607"/>
            <a:ext cx="6764984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/>
              <a:t>Cloud Service Models</a:t>
            </a:r>
            <a:endParaRPr sz="3200" dirty="0"/>
          </a:p>
        </p:txBody>
      </p:sp>
      <p:pic>
        <p:nvPicPr>
          <p:cNvPr id="1030" name="Picture 6" descr="https://cloudhcm.files.wordpress.com/2014/03/cloud-services.jpg?w=646&amp;h=2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2" y="712079"/>
            <a:ext cx="8906998" cy="39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207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Cloud Service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42429" y="750627"/>
            <a:ext cx="8228931" cy="4130711"/>
            <a:chOff x="742429" y="750627"/>
            <a:chExt cx="8228931" cy="4130711"/>
          </a:xfrm>
        </p:grpSpPr>
        <p:pic>
          <p:nvPicPr>
            <p:cNvPr id="1026" name="Picture 2" descr="Business Process as a Servic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9"/>
            <a:stretch/>
          </p:blipFill>
          <p:spPr bwMode="auto">
            <a:xfrm>
              <a:off x="742429" y="750627"/>
              <a:ext cx="8228931" cy="413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814549" y="4544704"/>
              <a:ext cx="1187355" cy="29238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solidFill>
                    <a:srgbClr val="FF0000"/>
                  </a:solidFill>
                </a:rPr>
                <a:t>You manage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40907" y="4536777"/>
              <a:ext cx="1539923" cy="29238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solidFill>
                    <a:srgbClr val="FF0000"/>
                  </a:solidFill>
                </a:rPr>
                <a:t>Provider manages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0172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412491" y="1792418"/>
            <a:ext cx="8574560" cy="31568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dirty="0" smtClean="0"/>
              <a:t>1. </a:t>
            </a:r>
            <a:r>
              <a:rPr lang="en-US" dirty="0"/>
              <a:t>Public Cloud</a:t>
            </a:r>
            <a:br>
              <a:rPr lang="en-US" dirty="0"/>
            </a:br>
            <a:r>
              <a:rPr lang="en-US" dirty="0" smtClean="0"/>
              <a:t>2. Private </a:t>
            </a:r>
            <a:r>
              <a:rPr lang="en-US" dirty="0"/>
              <a:t>Cloud</a:t>
            </a:r>
            <a:br>
              <a:rPr lang="en-US" dirty="0"/>
            </a:br>
            <a:r>
              <a:rPr lang="en-US" dirty="0" smtClean="0"/>
              <a:t>3. Hybrid </a:t>
            </a:r>
            <a:r>
              <a:rPr lang="en-US" dirty="0"/>
              <a:t>Cloud</a:t>
            </a:r>
            <a:br>
              <a:rPr lang="en-US" dirty="0"/>
            </a:br>
            <a:r>
              <a:rPr lang="en-US" dirty="0" smtClean="0"/>
              <a:t>4. Community Cloud</a:t>
            </a:r>
            <a:endParaRPr lang="en-US" dirty="0"/>
          </a:p>
        </p:txBody>
      </p:sp>
      <p:grpSp>
        <p:nvGrpSpPr>
          <p:cNvPr id="294" name="Google Shape;294;p31"/>
          <p:cNvGrpSpPr/>
          <p:nvPr/>
        </p:nvGrpSpPr>
        <p:grpSpPr>
          <a:xfrm rot="-654054">
            <a:off x="-43993" y="573803"/>
            <a:ext cx="1149835" cy="1149835"/>
            <a:chOff x="-1332859" y="1178876"/>
            <a:chExt cx="1149900" cy="1149900"/>
          </a:xfrm>
        </p:grpSpPr>
        <p:sp>
          <p:nvSpPr>
            <p:cNvPr id="295" name="Google Shape;295;p31"/>
            <p:cNvSpPr/>
            <p:nvPr/>
          </p:nvSpPr>
          <p:spPr>
            <a:xfrm>
              <a:off x="-1332859" y="1178876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1069494" y="1466133"/>
              <a:ext cx="623187" cy="575380"/>
            </a:xfrm>
            <a:custGeom>
              <a:avLst/>
              <a:gdLst/>
              <a:ahLst/>
              <a:cxnLst/>
              <a:rect l="l" t="t" r="r" b="b"/>
              <a:pathLst>
                <a:path w="19423" h="17933" extrusionOk="0">
                  <a:moveTo>
                    <a:pt x="7198" y="1"/>
                  </a:moveTo>
                  <a:cubicBezTo>
                    <a:pt x="4964" y="1"/>
                    <a:pt x="2780" y="1694"/>
                    <a:pt x="2780" y="4384"/>
                  </a:cubicBezTo>
                  <a:cubicBezTo>
                    <a:pt x="2780" y="4786"/>
                    <a:pt x="2832" y="5188"/>
                    <a:pt x="2955" y="5573"/>
                  </a:cubicBezTo>
                  <a:cubicBezTo>
                    <a:pt x="0" y="7636"/>
                    <a:pt x="1451" y="12268"/>
                    <a:pt x="5070" y="12268"/>
                  </a:cubicBezTo>
                  <a:lnTo>
                    <a:pt x="5245" y="12268"/>
                  </a:lnTo>
                  <a:cubicBezTo>
                    <a:pt x="5245" y="12775"/>
                    <a:pt x="5315" y="13282"/>
                    <a:pt x="5472" y="13772"/>
                  </a:cubicBezTo>
                  <a:cubicBezTo>
                    <a:pt x="5542" y="13982"/>
                    <a:pt x="5752" y="14139"/>
                    <a:pt x="5979" y="14139"/>
                  </a:cubicBezTo>
                  <a:cubicBezTo>
                    <a:pt x="6031" y="14139"/>
                    <a:pt x="6084" y="14121"/>
                    <a:pt x="6136" y="14104"/>
                  </a:cubicBezTo>
                  <a:cubicBezTo>
                    <a:pt x="6399" y="14016"/>
                    <a:pt x="6556" y="13737"/>
                    <a:pt x="6468" y="13457"/>
                  </a:cubicBezTo>
                  <a:cubicBezTo>
                    <a:pt x="5603" y="10694"/>
                    <a:pt x="7780" y="8209"/>
                    <a:pt x="10312" y="8209"/>
                  </a:cubicBezTo>
                  <a:cubicBezTo>
                    <a:pt x="10951" y="8209"/>
                    <a:pt x="11613" y="8367"/>
                    <a:pt x="12255" y="8720"/>
                  </a:cubicBezTo>
                  <a:lnTo>
                    <a:pt x="11486" y="8860"/>
                  </a:lnTo>
                  <a:cubicBezTo>
                    <a:pt x="10845" y="8946"/>
                    <a:pt x="10925" y="9891"/>
                    <a:pt x="11556" y="9891"/>
                  </a:cubicBezTo>
                  <a:cubicBezTo>
                    <a:pt x="11561" y="9891"/>
                    <a:pt x="11567" y="9891"/>
                    <a:pt x="11573" y="9891"/>
                  </a:cubicBezTo>
                  <a:lnTo>
                    <a:pt x="11678" y="9891"/>
                  </a:lnTo>
                  <a:lnTo>
                    <a:pt x="13618" y="9559"/>
                  </a:lnTo>
                  <a:cubicBezTo>
                    <a:pt x="13915" y="9506"/>
                    <a:pt x="14108" y="9227"/>
                    <a:pt x="14055" y="8947"/>
                  </a:cubicBezTo>
                  <a:lnTo>
                    <a:pt x="13706" y="6989"/>
                  </a:lnTo>
                  <a:cubicBezTo>
                    <a:pt x="13653" y="6693"/>
                    <a:pt x="13428" y="6558"/>
                    <a:pt x="13200" y="6558"/>
                  </a:cubicBezTo>
                  <a:cubicBezTo>
                    <a:pt x="12905" y="6558"/>
                    <a:pt x="12605" y="6786"/>
                    <a:pt x="12674" y="7181"/>
                  </a:cubicBezTo>
                  <a:lnTo>
                    <a:pt x="12797" y="7811"/>
                  </a:lnTo>
                  <a:cubicBezTo>
                    <a:pt x="12006" y="7374"/>
                    <a:pt x="11164" y="7172"/>
                    <a:pt x="10341" y="7172"/>
                  </a:cubicBezTo>
                  <a:cubicBezTo>
                    <a:pt x="8034" y="7172"/>
                    <a:pt x="5870" y="8759"/>
                    <a:pt x="5367" y="11219"/>
                  </a:cubicBezTo>
                  <a:lnTo>
                    <a:pt x="5070" y="11219"/>
                  </a:lnTo>
                  <a:cubicBezTo>
                    <a:pt x="5056" y="11220"/>
                    <a:pt x="5042" y="11220"/>
                    <a:pt x="5028" y="11220"/>
                  </a:cubicBezTo>
                  <a:cubicBezTo>
                    <a:pt x="2558" y="11220"/>
                    <a:pt x="1445" y="8134"/>
                    <a:pt x="3374" y="6569"/>
                  </a:cubicBezTo>
                  <a:lnTo>
                    <a:pt x="3374" y="6569"/>
                  </a:lnTo>
                  <a:cubicBezTo>
                    <a:pt x="3567" y="6902"/>
                    <a:pt x="3794" y="7199"/>
                    <a:pt x="4056" y="7478"/>
                  </a:cubicBezTo>
                  <a:cubicBezTo>
                    <a:pt x="4174" y="7592"/>
                    <a:pt x="4303" y="7640"/>
                    <a:pt x="4427" y="7640"/>
                  </a:cubicBezTo>
                  <a:cubicBezTo>
                    <a:pt x="4838" y="7640"/>
                    <a:pt x="5184" y="7116"/>
                    <a:pt x="4808" y="6727"/>
                  </a:cubicBezTo>
                  <a:cubicBezTo>
                    <a:pt x="4493" y="6412"/>
                    <a:pt x="4231" y="6028"/>
                    <a:pt x="4073" y="5608"/>
                  </a:cubicBezTo>
                  <a:cubicBezTo>
                    <a:pt x="3916" y="5206"/>
                    <a:pt x="3829" y="4804"/>
                    <a:pt x="3829" y="4384"/>
                  </a:cubicBezTo>
                  <a:cubicBezTo>
                    <a:pt x="3829" y="2347"/>
                    <a:pt x="5485" y="1055"/>
                    <a:pt x="7181" y="1055"/>
                  </a:cubicBezTo>
                  <a:cubicBezTo>
                    <a:pt x="8133" y="1055"/>
                    <a:pt x="9098" y="1462"/>
                    <a:pt x="9790" y="2374"/>
                  </a:cubicBezTo>
                  <a:cubicBezTo>
                    <a:pt x="9720" y="2444"/>
                    <a:pt x="9633" y="2514"/>
                    <a:pt x="9563" y="2584"/>
                  </a:cubicBezTo>
                  <a:cubicBezTo>
                    <a:pt x="9172" y="2961"/>
                    <a:pt x="9529" y="3494"/>
                    <a:pt x="9946" y="3494"/>
                  </a:cubicBezTo>
                  <a:cubicBezTo>
                    <a:pt x="10069" y="3494"/>
                    <a:pt x="10198" y="3447"/>
                    <a:pt x="10314" y="3335"/>
                  </a:cubicBezTo>
                  <a:cubicBezTo>
                    <a:pt x="10454" y="3196"/>
                    <a:pt x="10629" y="3056"/>
                    <a:pt x="10804" y="2933"/>
                  </a:cubicBezTo>
                  <a:cubicBezTo>
                    <a:pt x="11315" y="2603"/>
                    <a:pt x="11868" y="2453"/>
                    <a:pt x="12408" y="2453"/>
                  </a:cubicBezTo>
                  <a:cubicBezTo>
                    <a:pt x="13953" y="2453"/>
                    <a:pt x="15384" y="3684"/>
                    <a:pt x="15384" y="5433"/>
                  </a:cubicBezTo>
                  <a:cubicBezTo>
                    <a:pt x="15384" y="5643"/>
                    <a:pt x="15366" y="5835"/>
                    <a:pt x="15331" y="6045"/>
                  </a:cubicBezTo>
                  <a:cubicBezTo>
                    <a:pt x="15267" y="6369"/>
                    <a:pt x="15517" y="6663"/>
                    <a:pt x="15846" y="6663"/>
                  </a:cubicBezTo>
                  <a:cubicBezTo>
                    <a:pt x="15872" y="6663"/>
                    <a:pt x="15899" y="6661"/>
                    <a:pt x="15926" y="6657"/>
                  </a:cubicBezTo>
                  <a:cubicBezTo>
                    <a:pt x="17167" y="6657"/>
                    <a:pt x="18198" y="7688"/>
                    <a:pt x="18198" y="8947"/>
                  </a:cubicBezTo>
                  <a:cubicBezTo>
                    <a:pt x="18198" y="10188"/>
                    <a:pt x="17167" y="11219"/>
                    <a:pt x="15926" y="11219"/>
                  </a:cubicBezTo>
                  <a:lnTo>
                    <a:pt x="15279" y="11219"/>
                  </a:lnTo>
                  <a:cubicBezTo>
                    <a:pt x="15244" y="11045"/>
                    <a:pt x="15209" y="10887"/>
                    <a:pt x="15157" y="10713"/>
                  </a:cubicBezTo>
                  <a:cubicBezTo>
                    <a:pt x="15075" y="10455"/>
                    <a:pt x="14876" y="10345"/>
                    <a:pt x="14674" y="10345"/>
                  </a:cubicBezTo>
                  <a:cubicBezTo>
                    <a:pt x="14356" y="10345"/>
                    <a:pt x="14032" y="10620"/>
                    <a:pt x="14160" y="11027"/>
                  </a:cubicBezTo>
                  <a:cubicBezTo>
                    <a:pt x="15026" y="13791"/>
                    <a:pt x="12849" y="16276"/>
                    <a:pt x="10317" y="16276"/>
                  </a:cubicBezTo>
                  <a:cubicBezTo>
                    <a:pt x="9677" y="16276"/>
                    <a:pt x="9015" y="16117"/>
                    <a:pt x="8374" y="15765"/>
                  </a:cubicBezTo>
                  <a:lnTo>
                    <a:pt x="9143" y="15625"/>
                  </a:lnTo>
                  <a:cubicBezTo>
                    <a:pt x="9787" y="15509"/>
                    <a:pt x="9667" y="14583"/>
                    <a:pt x="9063" y="14583"/>
                  </a:cubicBezTo>
                  <a:cubicBezTo>
                    <a:pt x="9027" y="14583"/>
                    <a:pt x="8990" y="14587"/>
                    <a:pt x="8951" y="14593"/>
                  </a:cubicBezTo>
                  <a:lnTo>
                    <a:pt x="7010" y="14943"/>
                  </a:lnTo>
                  <a:cubicBezTo>
                    <a:pt x="6713" y="14978"/>
                    <a:pt x="6521" y="15258"/>
                    <a:pt x="6573" y="15555"/>
                  </a:cubicBezTo>
                  <a:lnTo>
                    <a:pt x="6923" y="17495"/>
                  </a:lnTo>
                  <a:cubicBezTo>
                    <a:pt x="6958" y="17740"/>
                    <a:pt x="7168" y="17932"/>
                    <a:pt x="7430" y="17932"/>
                  </a:cubicBezTo>
                  <a:lnTo>
                    <a:pt x="7517" y="17932"/>
                  </a:lnTo>
                  <a:cubicBezTo>
                    <a:pt x="7815" y="17880"/>
                    <a:pt x="8007" y="17618"/>
                    <a:pt x="7954" y="17320"/>
                  </a:cubicBezTo>
                  <a:lnTo>
                    <a:pt x="7849" y="16691"/>
                  </a:lnTo>
                  <a:lnTo>
                    <a:pt x="7849" y="16691"/>
                  </a:lnTo>
                  <a:cubicBezTo>
                    <a:pt x="8646" y="17133"/>
                    <a:pt x="9485" y="17335"/>
                    <a:pt x="10303" y="17335"/>
                  </a:cubicBezTo>
                  <a:cubicBezTo>
                    <a:pt x="12949" y="17335"/>
                    <a:pt x="15371" y="15220"/>
                    <a:pt x="15384" y="12268"/>
                  </a:cubicBezTo>
                  <a:lnTo>
                    <a:pt x="15926" y="12268"/>
                  </a:lnTo>
                  <a:cubicBezTo>
                    <a:pt x="15948" y="12269"/>
                    <a:pt x="15970" y="12269"/>
                    <a:pt x="15992" y="12269"/>
                  </a:cubicBezTo>
                  <a:cubicBezTo>
                    <a:pt x="17712" y="12269"/>
                    <a:pt x="19162" y="10935"/>
                    <a:pt x="19300" y="9209"/>
                  </a:cubicBezTo>
                  <a:cubicBezTo>
                    <a:pt x="19422" y="7444"/>
                    <a:pt x="18163" y="5888"/>
                    <a:pt x="16433" y="5660"/>
                  </a:cubicBezTo>
                  <a:lnTo>
                    <a:pt x="16433" y="5433"/>
                  </a:lnTo>
                  <a:cubicBezTo>
                    <a:pt x="16419" y="3116"/>
                    <a:pt x="14512" y="1409"/>
                    <a:pt x="12395" y="1409"/>
                  </a:cubicBezTo>
                  <a:cubicBezTo>
                    <a:pt x="11828" y="1409"/>
                    <a:pt x="11246" y="1531"/>
                    <a:pt x="10681" y="1797"/>
                  </a:cubicBezTo>
                  <a:cubicBezTo>
                    <a:pt x="9771" y="556"/>
                    <a:pt x="8476" y="1"/>
                    <a:pt x="7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1"/>
          <p:cNvGrpSpPr/>
          <p:nvPr/>
        </p:nvGrpSpPr>
        <p:grpSpPr>
          <a:xfrm>
            <a:off x="524741" y="319401"/>
            <a:ext cx="1149900" cy="1149900"/>
            <a:chOff x="783766" y="1851351"/>
            <a:chExt cx="1149900" cy="1149900"/>
          </a:xfrm>
        </p:grpSpPr>
        <p:sp>
          <p:nvSpPr>
            <p:cNvPr id="298" name="Google Shape;298;p31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31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300" name="Google Shape;300;p31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245" y="70607"/>
            <a:ext cx="6764984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/>
              <a:t>Cloud Deployment </a:t>
            </a:r>
            <a:r>
              <a:rPr lang="en-US" sz="3200" dirty="0" smtClean="0"/>
              <a:t>Models</a:t>
            </a:r>
            <a:endParaRPr sz="3200" dirty="0"/>
          </a:p>
        </p:txBody>
      </p:sp>
      <p:pic>
        <p:nvPicPr>
          <p:cNvPr id="3074" name="Picture 2" descr="Deployment Model of 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4" t="7997" r="5582" b="8713"/>
          <a:stretch/>
        </p:blipFill>
        <p:spPr bwMode="auto">
          <a:xfrm>
            <a:off x="710541" y="11827"/>
            <a:ext cx="7620840" cy="493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5479578" y="3800901"/>
            <a:ext cx="2681783" cy="11483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0644" y="3800901"/>
            <a:ext cx="2850132" cy="114837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479578" y="1347102"/>
            <a:ext cx="2797211" cy="114837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61166" y="1301494"/>
            <a:ext cx="1799132" cy="114837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124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300251" y="1792418"/>
            <a:ext cx="8843748" cy="31568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sz="2800" b="1" dirty="0" smtClean="0">
                <a:solidFill>
                  <a:srgbClr val="FF0000"/>
                </a:solidFill>
              </a:rPr>
              <a:t>1. </a:t>
            </a:r>
            <a:r>
              <a:rPr lang="en-US" sz="2800" b="1" dirty="0">
                <a:solidFill>
                  <a:srgbClr val="FF0000"/>
                </a:solidFill>
              </a:rPr>
              <a:t>Compute resources (Virtual Machines, Containers)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00B050"/>
                </a:solidFill>
              </a:rPr>
              <a:t>2. Storage </a:t>
            </a:r>
            <a:r>
              <a:rPr lang="en-US" sz="2800" b="1" dirty="0">
                <a:solidFill>
                  <a:srgbClr val="00B050"/>
                </a:solidFill>
              </a:rPr>
              <a:t>services (Object Storage, Block Storage)</a:t>
            </a:r>
            <a:br>
              <a:rPr lang="en-US" sz="2800" b="1" dirty="0">
                <a:solidFill>
                  <a:srgbClr val="00B050"/>
                </a:solidFill>
              </a:rPr>
            </a:br>
            <a:r>
              <a:rPr lang="en-US" sz="2800" b="1" dirty="0" smtClean="0">
                <a:solidFill>
                  <a:srgbClr val="0070C0"/>
                </a:solidFill>
              </a:rPr>
              <a:t>3. Networking </a:t>
            </a:r>
            <a:r>
              <a:rPr lang="en-US" sz="2800" b="1" dirty="0">
                <a:solidFill>
                  <a:srgbClr val="0070C0"/>
                </a:solidFill>
              </a:rPr>
              <a:t>components (Load Balancers, Virtual Networks)</a:t>
            </a:r>
            <a:br>
              <a:rPr lang="en-US" sz="2800" b="1" dirty="0">
                <a:solidFill>
                  <a:srgbClr val="0070C0"/>
                </a:solidFill>
              </a:rPr>
            </a:b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 rot="-654054">
            <a:off x="-43993" y="573803"/>
            <a:ext cx="1149835" cy="1149835"/>
            <a:chOff x="-1332859" y="1178876"/>
            <a:chExt cx="1149900" cy="1149900"/>
          </a:xfrm>
        </p:grpSpPr>
        <p:sp>
          <p:nvSpPr>
            <p:cNvPr id="295" name="Google Shape;295;p31"/>
            <p:cNvSpPr/>
            <p:nvPr/>
          </p:nvSpPr>
          <p:spPr>
            <a:xfrm>
              <a:off x="-1332859" y="1178876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1069494" y="1466133"/>
              <a:ext cx="623187" cy="575380"/>
            </a:xfrm>
            <a:custGeom>
              <a:avLst/>
              <a:gdLst/>
              <a:ahLst/>
              <a:cxnLst/>
              <a:rect l="l" t="t" r="r" b="b"/>
              <a:pathLst>
                <a:path w="19423" h="17933" extrusionOk="0">
                  <a:moveTo>
                    <a:pt x="7198" y="1"/>
                  </a:moveTo>
                  <a:cubicBezTo>
                    <a:pt x="4964" y="1"/>
                    <a:pt x="2780" y="1694"/>
                    <a:pt x="2780" y="4384"/>
                  </a:cubicBezTo>
                  <a:cubicBezTo>
                    <a:pt x="2780" y="4786"/>
                    <a:pt x="2832" y="5188"/>
                    <a:pt x="2955" y="5573"/>
                  </a:cubicBezTo>
                  <a:cubicBezTo>
                    <a:pt x="0" y="7636"/>
                    <a:pt x="1451" y="12268"/>
                    <a:pt x="5070" y="12268"/>
                  </a:cubicBezTo>
                  <a:lnTo>
                    <a:pt x="5245" y="12268"/>
                  </a:lnTo>
                  <a:cubicBezTo>
                    <a:pt x="5245" y="12775"/>
                    <a:pt x="5315" y="13282"/>
                    <a:pt x="5472" y="13772"/>
                  </a:cubicBezTo>
                  <a:cubicBezTo>
                    <a:pt x="5542" y="13982"/>
                    <a:pt x="5752" y="14139"/>
                    <a:pt x="5979" y="14139"/>
                  </a:cubicBezTo>
                  <a:cubicBezTo>
                    <a:pt x="6031" y="14139"/>
                    <a:pt x="6084" y="14121"/>
                    <a:pt x="6136" y="14104"/>
                  </a:cubicBezTo>
                  <a:cubicBezTo>
                    <a:pt x="6399" y="14016"/>
                    <a:pt x="6556" y="13737"/>
                    <a:pt x="6468" y="13457"/>
                  </a:cubicBezTo>
                  <a:cubicBezTo>
                    <a:pt x="5603" y="10694"/>
                    <a:pt x="7780" y="8209"/>
                    <a:pt x="10312" y="8209"/>
                  </a:cubicBezTo>
                  <a:cubicBezTo>
                    <a:pt x="10951" y="8209"/>
                    <a:pt x="11613" y="8367"/>
                    <a:pt x="12255" y="8720"/>
                  </a:cubicBezTo>
                  <a:lnTo>
                    <a:pt x="11486" y="8860"/>
                  </a:lnTo>
                  <a:cubicBezTo>
                    <a:pt x="10845" y="8946"/>
                    <a:pt x="10925" y="9891"/>
                    <a:pt x="11556" y="9891"/>
                  </a:cubicBezTo>
                  <a:cubicBezTo>
                    <a:pt x="11561" y="9891"/>
                    <a:pt x="11567" y="9891"/>
                    <a:pt x="11573" y="9891"/>
                  </a:cubicBezTo>
                  <a:lnTo>
                    <a:pt x="11678" y="9891"/>
                  </a:lnTo>
                  <a:lnTo>
                    <a:pt x="13618" y="9559"/>
                  </a:lnTo>
                  <a:cubicBezTo>
                    <a:pt x="13915" y="9506"/>
                    <a:pt x="14108" y="9227"/>
                    <a:pt x="14055" y="8947"/>
                  </a:cubicBezTo>
                  <a:lnTo>
                    <a:pt x="13706" y="6989"/>
                  </a:lnTo>
                  <a:cubicBezTo>
                    <a:pt x="13653" y="6693"/>
                    <a:pt x="13428" y="6558"/>
                    <a:pt x="13200" y="6558"/>
                  </a:cubicBezTo>
                  <a:cubicBezTo>
                    <a:pt x="12905" y="6558"/>
                    <a:pt x="12605" y="6786"/>
                    <a:pt x="12674" y="7181"/>
                  </a:cubicBezTo>
                  <a:lnTo>
                    <a:pt x="12797" y="7811"/>
                  </a:lnTo>
                  <a:cubicBezTo>
                    <a:pt x="12006" y="7374"/>
                    <a:pt x="11164" y="7172"/>
                    <a:pt x="10341" y="7172"/>
                  </a:cubicBezTo>
                  <a:cubicBezTo>
                    <a:pt x="8034" y="7172"/>
                    <a:pt x="5870" y="8759"/>
                    <a:pt x="5367" y="11219"/>
                  </a:cubicBezTo>
                  <a:lnTo>
                    <a:pt x="5070" y="11219"/>
                  </a:lnTo>
                  <a:cubicBezTo>
                    <a:pt x="5056" y="11220"/>
                    <a:pt x="5042" y="11220"/>
                    <a:pt x="5028" y="11220"/>
                  </a:cubicBezTo>
                  <a:cubicBezTo>
                    <a:pt x="2558" y="11220"/>
                    <a:pt x="1445" y="8134"/>
                    <a:pt x="3374" y="6569"/>
                  </a:cubicBezTo>
                  <a:lnTo>
                    <a:pt x="3374" y="6569"/>
                  </a:lnTo>
                  <a:cubicBezTo>
                    <a:pt x="3567" y="6902"/>
                    <a:pt x="3794" y="7199"/>
                    <a:pt x="4056" y="7478"/>
                  </a:cubicBezTo>
                  <a:cubicBezTo>
                    <a:pt x="4174" y="7592"/>
                    <a:pt x="4303" y="7640"/>
                    <a:pt x="4427" y="7640"/>
                  </a:cubicBezTo>
                  <a:cubicBezTo>
                    <a:pt x="4838" y="7640"/>
                    <a:pt x="5184" y="7116"/>
                    <a:pt x="4808" y="6727"/>
                  </a:cubicBezTo>
                  <a:cubicBezTo>
                    <a:pt x="4493" y="6412"/>
                    <a:pt x="4231" y="6028"/>
                    <a:pt x="4073" y="5608"/>
                  </a:cubicBezTo>
                  <a:cubicBezTo>
                    <a:pt x="3916" y="5206"/>
                    <a:pt x="3829" y="4804"/>
                    <a:pt x="3829" y="4384"/>
                  </a:cubicBezTo>
                  <a:cubicBezTo>
                    <a:pt x="3829" y="2347"/>
                    <a:pt x="5485" y="1055"/>
                    <a:pt x="7181" y="1055"/>
                  </a:cubicBezTo>
                  <a:cubicBezTo>
                    <a:pt x="8133" y="1055"/>
                    <a:pt x="9098" y="1462"/>
                    <a:pt x="9790" y="2374"/>
                  </a:cubicBezTo>
                  <a:cubicBezTo>
                    <a:pt x="9720" y="2444"/>
                    <a:pt x="9633" y="2514"/>
                    <a:pt x="9563" y="2584"/>
                  </a:cubicBezTo>
                  <a:cubicBezTo>
                    <a:pt x="9172" y="2961"/>
                    <a:pt x="9529" y="3494"/>
                    <a:pt x="9946" y="3494"/>
                  </a:cubicBezTo>
                  <a:cubicBezTo>
                    <a:pt x="10069" y="3494"/>
                    <a:pt x="10198" y="3447"/>
                    <a:pt x="10314" y="3335"/>
                  </a:cubicBezTo>
                  <a:cubicBezTo>
                    <a:pt x="10454" y="3196"/>
                    <a:pt x="10629" y="3056"/>
                    <a:pt x="10804" y="2933"/>
                  </a:cubicBezTo>
                  <a:cubicBezTo>
                    <a:pt x="11315" y="2603"/>
                    <a:pt x="11868" y="2453"/>
                    <a:pt x="12408" y="2453"/>
                  </a:cubicBezTo>
                  <a:cubicBezTo>
                    <a:pt x="13953" y="2453"/>
                    <a:pt x="15384" y="3684"/>
                    <a:pt x="15384" y="5433"/>
                  </a:cubicBezTo>
                  <a:cubicBezTo>
                    <a:pt x="15384" y="5643"/>
                    <a:pt x="15366" y="5835"/>
                    <a:pt x="15331" y="6045"/>
                  </a:cubicBezTo>
                  <a:cubicBezTo>
                    <a:pt x="15267" y="6369"/>
                    <a:pt x="15517" y="6663"/>
                    <a:pt x="15846" y="6663"/>
                  </a:cubicBezTo>
                  <a:cubicBezTo>
                    <a:pt x="15872" y="6663"/>
                    <a:pt x="15899" y="6661"/>
                    <a:pt x="15926" y="6657"/>
                  </a:cubicBezTo>
                  <a:cubicBezTo>
                    <a:pt x="17167" y="6657"/>
                    <a:pt x="18198" y="7688"/>
                    <a:pt x="18198" y="8947"/>
                  </a:cubicBezTo>
                  <a:cubicBezTo>
                    <a:pt x="18198" y="10188"/>
                    <a:pt x="17167" y="11219"/>
                    <a:pt x="15926" y="11219"/>
                  </a:cubicBezTo>
                  <a:lnTo>
                    <a:pt x="15279" y="11219"/>
                  </a:lnTo>
                  <a:cubicBezTo>
                    <a:pt x="15244" y="11045"/>
                    <a:pt x="15209" y="10887"/>
                    <a:pt x="15157" y="10713"/>
                  </a:cubicBezTo>
                  <a:cubicBezTo>
                    <a:pt x="15075" y="10455"/>
                    <a:pt x="14876" y="10345"/>
                    <a:pt x="14674" y="10345"/>
                  </a:cubicBezTo>
                  <a:cubicBezTo>
                    <a:pt x="14356" y="10345"/>
                    <a:pt x="14032" y="10620"/>
                    <a:pt x="14160" y="11027"/>
                  </a:cubicBezTo>
                  <a:cubicBezTo>
                    <a:pt x="15026" y="13791"/>
                    <a:pt x="12849" y="16276"/>
                    <a:pt x="10317" y="16276"/>
                  </a:cubicBezTo>
                  <a:cubicBezTo>
                    <a:pt x="9677" y="16276"/>
                    <a:pt x="9015" y="16117"/>
                    <a:pt x="8374" y="15765"/>
                  </a:cubicBezTo>
                  <a:lnTo>
                    <a:pt x="9143" y="15625"/>
                  </a:lnTo>
                  <a:cubicBezTo>
                    <a:pt x="9787" y="15509"/>
                    <a:pt x="9667" y="14583"/>
                    <a:pt x="9063" y="14583"/>
                  </a:cubicBezTo>
                  <a:cubicBezTo>
                    <a:pt x="9027" y="14583"/>
                    <a:pt x="8990" y="14587"/>
                    <a:pt x="8951" y="14593"/>
                  </a:cubicBezTo>
                  <a:lnTo>
                    <a:pt x="7010" y="14943"/>
                  </a:lnTo>
                  <a:cubicBezTo>
                    <a:pt x="6713" y="14978"/>
                    <a:pt x="6521" y="15258"/>
                    <a:pt x="6573" y="15555"/>
                  </a:cubicBezTo>
                  <a:lnTo>
                    <a:pt x="6923" y="17495"/>
                  </a:lnTo>
                  <a:cubicBezTo>
                    <a:pt x="6958" y="17740"/>
                    <a:pt x="7168" y="17932"/>
                    <a:pt x="7430" y="17932"/>
                  </a:cubicBezTo>
                  <a:lnTo>
                    <a:pt x="7517" y="17932"/>
                  </a:lnTo>
                  <a:cubicBezTo>
                    <a:pt x="7815" y="17880"/>
                    <a:pt x="8007" y="17618"/>
                    <a:pt x="7954" y="17320"/>
                  </a:cubicBezTo>
                  <a:lnTo>
                    <a:pt x="7849" y="16691"/>
                  </a:lnTo>
                  <a:lnTo>
                    <a:pt x="7849" y="16691"/>
                  </a:lnTo>
                  <a:cubicBezTo>
                    <a:pt x="8646" y="17133"/>
                    <a:pt x="9485" y="17335"/>
                    <a:pt x="10303" y="17335"/>
                  </a:cubicBezTo>
                  <a:cubicBezTo>
                    <a:pt x="12949" y="17335"/>
                    <a:pt x="15371" y="15220"/>
                    <a:pt x="15384" y="12268"/>
                  </a:cubicBezTo>
                  <a:lnTo>
                    <a:pt x="15926" y="12268"/>
                  </a:lnTo>
                  <a:cubicBezTo>
                    <a:pt x="15948" y="12269"/>
                    <a:pt x="15970" y="12269"/>
                    <a:pt x="15992" y="12269"/>
                  </a:cubicBezTo>
                  <a:cubicBezTo>
                    <a:pt x="17712" y="12269"/>
                    <a:pt x="19162" y="10935"/>
                    <a:pt x="19300" y="9209"/>
                  </a:cubicBezTo>
                  <a:cubicBezTo>
                    <a:pt x="19422" y="7444"/>
                    <a:pt x="18163" y="5888"/>
                    <a:pt x="16433" y="5660"/>
                  </a:cubicBezTo>
                  <a:lnTo>
                    <a:pt x="16433" y="5433"/>
                  </a:lnTo>
                  <a:cubicBezTo>
                    <a:pt x="16419" y="3116"/>
                    <a:pt x="14512" y="1409"/>
                    <a:pt x="12395" y="1409"/>
                  </a:cubicBezTo>
                  <a:cubicBezTo>
                    <a:pt x="11828" y="1409"/>
                    <a:pt x="11246" y="1531"/>
                    <a:pt x="10681" y="1797"/>
                  </a:cubicBezTo>
                  <a:cubicBezTo>
                    <a:pt x="9771" y="556"/>
                    <a:pt x="8476" y="1"/>
                    <a:pt x="7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1"/>
          <p:cNvGrpSpPr/>
          <p:nvPr/>
        </p:nvGrpSpPr>
        <p:grpSpPr>
          <a:xfrm>
            <a:off x="524741" y="319401"/>
            <a:ext cx="1149900" cy="1149900"/>
            <a:chOff x="783766" y="1851351"/>
            <a:chExt cx="1149900" cy="1149900"/>
          </a:xfrm>
        </p:grpSpPr>
        <p:sp>
          <p:nvSpPr>
            <p:cNvPr id="298" name="Google Shape;298;p31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31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300" name="Google Shape;300;p31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245" y="70607"/>
            <a:ext cx="6764984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/>
              <a:t>Cloud Platform Components</a:t>
            </a:r>
            <a:endParaRPr sz="3200" dirty="0"/>
          </a:p>
        </p:txBody>
      </p:sp>
      <p:pic>
        <p:nvPicPr>
          <p:cNvPr id="5122" name="Picture 2" descr="What is Cloud Infrastructure? Uses &amp; Benefits | Datam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2"/>
          <a:stretch/>
        </p:blipFill>
        <p:spPr bwMode="auto">
          <a:xfrm>
            <a:off x="1772750" y="566123"/>
            <a:ext cx="5757119" cy="43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736376" y="2988860"/>
            <a:ext cx="3889612" cy="7369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083558" y="2156347"/>
            <a:ext cx="5136108" cy="83251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634018" y="1225012"/>
            <a:ext cx="4131506" cy="93133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98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3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AWS vs Google Cloud vs Azure: Detailed Cloud Comparis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4"/>
          <a:stretch/>
        </p:blipFill>
        <p:spPr bwMode="auto">
          <a:xfrm>
            <a:off x="0" y="14801"/>
            <a:ext cx="9055601" cy="50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413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1324025" y="807310"/>
            <a:ext cx="7532725" cy="31568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sz="3200" dirty="0" smtClean="0"/>
              <a:t>1. </a:t>
            </a:r>
            <a:r>
              <a:rPr lang="en-US" sz="3200" dirty="0"/>
              <a:t>Role of virtualization in cloud computing</a:t>
            </a:r>
            <a:br>
              <a:rPr lang="en-US" sz="3200" dirty="0"/>
            </a:br>
            <a:r>
              <a:rPr lang="en-US" sz="3200" dirty="0" smtClean="0"/>
              <a:t>2. Benefits </a:t>
            </a:r>
            <a:r>
              <a:rPr lang="en-US" sz="3200" dirty="0"/>
              <a:t>and efficiency gains</a:t>
            </a:r>
            <a:br>
              <a:rPr lang="en-US" sz="3200" dirty="0"/>
            </a:br>
            <a:endParaRPr lang="en-US" sz="3200" dirty="0"/>
          </a:p>
        </p:txBody>
      </p:sp>
      <p:grpSp>
        <p:nvGrpSpPr>
          <p:cNvPr id="294" name="Google Shape;294;p31"/>
          <p:cNvGrpSpPr/>
          <p:nvPr/>
        </p:nvGrpSpPr>
        <p:grpSpPr>
          <a:xfrm rot="-654054">
            <a:off x="-43993" y="573803"/>
            <a:ext cx="1149835" cy="1149835"/>
            <a:chOff x="-1332859" y="1178876"/>
            <a:chExt cx="1149900" cy="1149900"/>
          </a:xfrm>
        </p:grpSpPr>
        <p:sp>
          <p:nvSpPr>
            <p:cNvPr id="295" name="Google Shape;295;p31"/>
            <p:cNvSpPr/>
            <p:nvPr/>
          </p:nvSpPr>
          <p:spPr>
            <a:xfrm>
              <a:off x="-1332859" y="1178876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1069494" y="1466133"/>
              <a:ext cx="623187" cy="575380"/>
            </a:xfrm>
            <a:custGeom>
              <a:avLst/>
              <a:gdLst/>
              <a:ahLst/>
              <a:cxnLst/>
              <a:rect l="l" t="t" r="r" b="b"/>
              <a:pathLst>
                <a:path w="19423" h="17933" extrusionOk="0">
                  <a:moveTo>
                    <a:pt x="7198" y="1"/>
                  </a:moveTo>
                  <a:cubicBezTo>
                    <a:pt x="4964" y="1"/>
                    <a:pt x="2780" y="1694"/>
                    <a:pt x="2780" y="4384"/>
                  </a:cubicBezTo>
                  <a:cubicBezTo>
                    <a:pt x="2780" y="4786"/>
                    <a:pt x="2832" y="5188"/>
                    <a:pt x="2955" y="5573"/>
                  </a:cubicBezTo>
                  <a:cubicBezTo>
                    <a:pt x="0" y="7636"/>
                    <a:pt x="1451" y="12268"/>
                    <a:pt x="5070" y="12268"/>
                  </a:cubicBezTo>
                  <a:lnTo>
                    <a:pt x="5245" y="12268"/>
                  </a:lnTo>
                  <a:cubicBezTo>
                    <a:pt x="5245" y="12775"/>
                    <a:pt x="5315" y="13282"/>
                    <a:pt x="5472" y="13772"/>
                  </a:cubicBezTo>
                  <a:cubicBezTo>
                    <a:pt x="5542" y="13982"/>
                    <a:pt x="5752" y="14139"/>
                    <a:pt x="5979" y="14139"/>
                  </a:cubicBezTo>
                  <a:cubicBezTo>
                    <a:pt x="6031" y="14139"/>
                    <a:pt x="6084" y="14121"/>
                    <a:pt x="6136" y="14104"/>
                  </a:cubicBezTo>
                  <a:cubicBezTo>
                    <a:pt x="6399" y="14016"/>
                    <a:pt x="6556" y="13737"/>
                    <a:pt x="6468" y="13457"/>
                  </a:cubicBezTo>
                  <a:cubicBezTo>
                    <a:pt x="5603" y="10694"/>
                    <a:pt x="7780" y="8209"/>
                    <a:pt x="10312" y="8209"/>
                  </a:cubicBezTo>
                  <a:cubicBezTo>
                    <a:pt x="10951" y="8209"/>
                    <a:pt x="11613" y="8367"/>
                    <a:pt x="12255" y="8720"/>
                  </a:cubicBezTo>
                  <a:lnTo>
                    <a:pt x="11486" y="8860"/>
                  </a:lnTo>
                  <a:cubicBezTo>
                    <a:pt x="10845" y="8946"/>
                    <a:pt x="10925" y="9891"/>
                    <a:pt x="11556" y="9891"/>
                  </a:cubicBezTo>
                  <a:cubicBezTo>
                    <a:pt x="11561" y="9891"/>
                    <a:pt x="11567" y="9891"/>
                    <a:pt x="11573" y="9891"/>
                  </a:cubicBezTo>
                  <a:lnTo>
                    <a:pt x="11678" y="9891"/>
                  </a:lnTo>
                  <a:lnTo>
                    <a:pt x="13618" y="9559"/>
                  </a:lnTo>
                  <a:cubicBezTo>
                    <a:pt x="13915" y="9506"/>
                    <a:pt x="14108" y="9227"/>
                    <a:pt x="14055" y="8947"/>
                  </a:cubicBezTo>
                  <a:lnTo>
                    <a:pt x="13706" y="6989"/>
                  </a:lnTo>
                  <a:cubicBezTo>
                    <a:pt x="13653" y="6693"/>
                    <a:pt x="13428" y="6558"/>
                    <a:pt x="13200" y="6558"/>
                  </a:cubicBezTo>
                  <a:cubicBezTo>
                    <a:pt x="12905" y="6558"/>
                    <a:pt x="12605" y="6786"/>
                    <a:pt x="12674" y="7181"/>
                  </a:cubicBezTo>
                  <a:lnTo>
                    <a:pt x="12797" y="7811"/>
                  </a:lnTo>
                  <a:cubicBezTo>
                    <a:pt x="12006" y="7374"/>
                    <a:pt x="11164" y="7172"/>
                    <a:pt x="10341" y="7172"/>
                  </a:cubicBezTo>
                  <a:cubicBezTo>
                    <a:pt x="8034" y="7172"/>
                    <a:pt x="5870" y="8759"/>
                    <a:pt x="5367" y="11219"/>
                  </a:cubicBezTo>
                  <a:lnTo>
                    <a:pt x="5070" y="11219"/>
                  </a:lnTo>
                  <a:cubicBezTo>
                    <a:pt x="5056" y="11220"/>
                    <a:pt x="5042" y="11220"/>
                    <a:pt x="5028" y="11220"/>
                  </a:cubicBezTo>
                  <a:cubicBezTo>
                    <a:pt x="2558" y="11220"/>
                    <a:pt x="1445" y="8134"/>
                    <a:pt x="3374" y="6569"/>
                  </a:cubicBezTo>
                  <a:lnTo>
                    <a:pt x="3374" y="6569"/>
                  </a:lnTo>
                  <a:cubicBezTo>
                    <a:pt x="3567" y="6902"/>
                    <a:pt x="3794" y="7199"/>
                    <a:pt x="4056" y="7478"/>
                  </a:cubicBezTo>
                  <a:cubicBezTo>
                    <a:pt x="4174" y="7592"/>
                    <a:pt x="4303" y="7640"/>
                    <a:pt x="4427" y="7640"/>
                  </a:cubicBezTo>
                  <a:cubicBezTo>
                    <a:pt x="4838" y="7640"/>
                    <a:pt x="5184" y="7116"/>
                    <a:pt x="4808" y="6727"/>
                  </a:cubicBezTo>
                  <a:cubicBezTo>
                    <a:pt x="4493" y="6412"/>
                    <a:pt x="4231" y="6028"/>
                    <a:pt x="4073" y="5608"/>
                  </a:cubicBezTo>
                  <a:cubicBezTo>
                    <a:pt x="3916" y="5206"/>
                    <a:pt x="3829" y="4804"/>
                    <a:pt x="3829" y="4384"/>
                  </a:cubicBezTo>
                  <a:cubicBezTo>
                    <a:pt x="3829" y="2347"/>
                    <a:pt x="5485" y="1055"/>
                    <a:pt x="7181" y="1055"/>
                  </a:cubicBezTo>
                  <a:cubicBezTo>
                    <a:pt x="8133" y="1055"/>
                    <a:pt x="9098" y="1462"/>
                    <a:pt x="9790" y="2374"/>
                  </a:cubicBezTo>
                  <a:cubicBezTo>
                    <a:pt x="9720" y="2444"/>
                    <a:pt x="9633" y="2514"/>
                    <a:pt x="9563" y="2584"/>
                  </a:cubicBezTo>
                  <a:cubicBezTo>
                    <a:pt x="9172" y="2961"/>
                    <a:pt x="9529" y="3494"/>
                    <a:pt x="9946" y="3494"/>
                  </a:cubicBezTo>
                  <a:cubicBezTo>
                    <a:pt x="10069" y="3494"/>
                    <a:pt x="10198" y="3447"/>
                    <a:pt x="10314" y="3335"/>
                  </a:cubicBezTo>
                  <a:cubicBezTo>
                    <a:pt x="10454" y="3196"/>
                    <a:pt x="10629" y="3056"/>
                    <a:pt x="10804" y="2933"/>
                  </a:cubicBezTo>
                  <a:cubicBezTo>
                    <a:pt x="11315" y="2603"/>
                    <a:pt x="11868" y="2453"/>
                    <a:pt x="12408" y="2453"/>
                  </a:cubicBezTo>
                  <a:cubicBezTo>
                    <a:pt x="13953" y="2453"/>
                    <a:pt x="15384" y="3684"/>
                    <a:pt x="15384" y="5433"/>
                  </a:cubicBezTo>
                  <a:cubicBezTo>
                    <a:pt x="15384" y="5643"/>
                    <a:pt x="15366" y="5835"/>
                    <a:pt x="15331" y="6045"/>
                  </a:cubicBezTo>
                  <a:cubicBezTo>
                    <a:pt x="15267" y="6369"/>
                    <a:pt x="15517" y="6663"/>
                    <a:pt x="15846" y="6663"/>
                  </a:cubicBezTo>
                  <a:cubicBezTo>
                    <a:pt x="15872" y="6663"/>
                    <a:pt x="15899" y="6661"/>
                    <a:pt x="15926" y="6657"/>
                  </a:cubicBezTo>
                  <a:cubicBezTo>
                    <a:pt x="17167" y="6657"/>
                    <a:pt x="18198" y="7688"/>
                    <a:pt x="18198" y="8947"/>
                  </a:cubicBezTo>
                  <a:cubicBezTo>
                    <a:pt x="18198" y="10188"/>
                    <a:pt x="17167" y="11219"/>
                    <a:pt x="15926" y="11219"/>
                  </a:cubicBezTo>
                  <a:lnTo>
                    <a:pt x="15279" y="11219"/>
                  </a:lnTo>
                  <a:cubicBezTo>
                    <a:pt x="15244" y="11045"/>
                    <a:pt x="15209" y="10887"/>
                    <a:pt x="15157" y="10713"/>
                  </a:cubicBezTo>
                  <a:cubicBezTo>
                    <a:pt x="15075" y="10455"/>
                    <a:pt x="14876" y="10345"/>
                    <a:pt x="14674" y="10345"/>
                  </a:cubicBezTo>
                  <a:cubicBezTo>
                    <a:pt x="14356" y="10345"/>
                    <a:pt x="14032" y="10620"/>
                    <a:pt x="14160" y="11027"/>
                  </a:cubicBezTo>
                  <a:cubicBezTo>
                    <a:pt x="15026" y="13791"/>
                    <a:pt x="12849" y="16276"/>
                    <a:pt x="10317" y="16276"/>
                  </a:cubicBezTo>
                  <a:cubicBezTo>
                    <a:pt x="9677" y="16276"/>
                    <a:pt x="9015" y="16117"/>
                    <a:pt x="8374" y="15765"/>
                  </a:cubicBezTo>
                  <a:lnTo>
                    <a:pt x="9143" y="15625"/>
                  </a:lnTo>
                  <a:cubicBezTo>
                    <a:pt x="9787" y="15509"/>
                    <a:pt x="9667" y="14583"/>
                    <a:pt x="9063" y="14583"/>
                  </a:cubicBezTo>
                  <a:cubicBezTo>
                    <a:pt x="9027" y="14583"/>
                    <a:pt x="8990" y="14587"/>
                    <a:pt x="8951" y="14593"/>
                  </a:cubicBezTo>
                  <a:lnTo>
                    <a:pt x="7010" y="14943"/>
                  </a:lnTo>
                  <a:cubicBezTo>
                    <a:pt x="6713" y="14978"/>
                    <a:pt x="6521" y="15258"/>
                    <a:pt x="6573" y="15555"/>
                  </a:cubicBezTo>
                  <a:lnTo>
                    <a:pt x="6923" y="17495"/>
                  </a:lnTo>
                  <a:cubicBezTo>
                    <a:pt x="6958" y="17740"/>
                    <a:pt x="7168" y="17932"/>
                    <a:pt x="7430" y="17932"/>
                  </a:cubicBezTo>
                  <a:lnTo>
                    <a:pt x="7517" y="17932"/>
                  </a:lnTo>
                  <a:cubicBezTo>
                    <a:pt x="7815" y="17880"/>
                    <a:pt x="8007" y="17618"/>
                    <a:pt x="7954" y="17320"/>
                  </a:cubicBezTo>
                  <a:lnTo>
                    <a:pt x="7849" y="16691"/>
                  </a:lnTo>
                  <a:lnTo>
                    <a:pt x="7849" y="16691"/>
                  </a:lnTo>
                  <a:cubicBezTo>
                    <a:pt x="8646" y="17133"/>
                    <a:pt x="9485" y="17335"/>
                    <a:pt x="10303" y="17335"/>
                  </a:cubicBezTo>
                  <a:cubicBezTo>
                    <a:pt x="12949" y="17335"/>
                    <a:pt x="15371" y="15220"/>
                    <a:pt x="15384" y="12268"/>
                  </a:cubicBezTo>
                  <a:lnTo>
                    <a:pt x="15926" y="12268"/>
                  </a:lnTo>
                  <a:cubicBezTo>
                    <a:pt x="15948" y="12269"/>
                    <a:pt x="15970" y="12269"/>
                    <a:pt x="15992" y="12269"/>
                  </a:cubicBezTo>
                  <a:cubicBezTo>
                    <a:pt x="17712" y="12269"/>
                    <a:pt x="19162" y="10935"/>
                    <a:pt x="19300" y="9209"/>
                  </a:cubicBezTo>
                  <a:cubicBezTo>
                    <a:pt x="19422" y="7444"/>
                    <a:pt x="18163" y="5888"/>
                    <a:pt x="16433" y="5660"/>
                  </a:cubicBezTo>
                  <a:lnTo>
                    <a:pt x="16433" y="5433"/>
                  </a:lnTo>
                  <a:cubicBezTo>
                    <a:pt x="16419" y="3116"/>
                    <a:pt x="14512" y="1409"/>
                    <a:pt x="12395" y="1409"/>
                  </a:cubicBezTo>
                  <a:cubicBezTo>
                    <a:pt x="11828" y="1409"/>
                    <a:pt x="11246" y="1531"/>
                    <a:pt x="10681" y="1797"/>
                  </a:cubicBezTo>
                  <a:cubicBezTo>
                    <a:pt x="9771" y="556"/>
                    <a:pt x="8476" y="1"/>
                    <a:pt x="7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1"/>
          <p:cNvGrpSpPr/>
          <p:nvPr/>
        </p:nvGrpSpPr>
        <p:grpSpPr>
          <a:xfrm>
            <a:off x="524741" y="319401"/>
            <a:ext cx="1149900" cy="1149900"/>
            <a:chOff x="783766" y="1851351"/>
            <a:chExt cx="1149900" cy="1149900"/>
          </a:xfrm>
        </p:grpSpPr>
        <p:sp>
          <p:nvSpPr>
            <p:cNvPr id="298" name="Google Shape;298;p31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31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300" name="Google Shape;300;p31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245" y="70607"/>
            <a:ext cx="6764984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>
                <a:solidFill>
                  <a:srgbClr val="00B050"/>
                </a:solidFill>
              </a:rPr>
              <a:t>Virtualization</a:t>
            </a:r>
            <a:r>
              <a:rPr lang="en-US" sz="3600" dirty="0"/>
              <a:t> in Cloud</a:t>
            </a:r>
            <a:endParaRPr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" y="704565"/>
            <a:ext cx="9060730" cy="4352481"/>
          </a:xfrm>
          <a:prstGeom prst="rect">
            <a:avLst/>
          </a:prstGeom>
        </p:spPr>
      </p:pic>
      <p:pic>
        <p:nvPicPr>
          <p:cNvPr id="1026" name="Picture 2" descr="What is Data Virtualization? | Datam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5" y="650191"/>
            <a:ext cx="6402134" cy="431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408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 flipH="1">
            <a:off x="1324025" y="807310"/>
            <a:ext cx="7532725" cy="31568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sz="3200" dirty="0" smtClean="0"/>
              <a:t>1. </a:t>
            </a:r>
            <a:r>
              <a:rPr lang="en-US" sz="3200" dirty="0"/>
              <a:t>Role of virtualization in cloud computing</a:t>
            </a:r>
            <a:br>
              <a:rPr lang="en-US" sz="3200" dirty="0"/>
            </a:br>
            <a:r>
              <a:rPr lang="en-US" sz="3200" dirty="0" smtClean="0"/>
              <a:t>2. Benefits </a:t>
            </a:r>
            <a:r>
              <a:rPr lang="en-US" sz="3200" dirty="0"/>
              <a:t>and efficiency gains</a:t>
            </a:r>
            <a:br>
              <a:rPr lang="en-US" sz="3200" dirty="0"/>
            </a:br>
            <a:endParaRPr lang="en-US" sz="3200" dirty="0"/>
          </a:p>
        </p:txBody>
      </p:sp>
      <p:grpSp>
        <p:nvGrpSpPr>
          <p:cNvPr id="294" name="Google Shape;294;p31"/>
          <p:cNvGrpSpPr/>
          <p:nvPr/>
        </p:nvGrpSpPr>
        <p:grpSpPr>
          <a:xfrm rot="-654054">
            <a:off x="-43993" y="573803"/>
            <a:ext cx="1149835" cy="1149835"/>
            <a:chOff x="-1332859" y="1178876"/>
            <a:chExt cx="1149900" cy="1149900"/>
          </a:xfrm>
        </p:grpSpPr>
        <p:sp>
          <p:nvSpPr>
            <p:cNvPr id="295" name="Google Shape;295;p31"/>
            <p:cNvSpPr/>
            <p:nvPr/>
          </p:nvSpPr>
          <p:spPr>
            <a:xfrm>
              <a:off x="-1332859" y="1178876"/>
              <a:ext cx="1149900" cy="114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1069494" y="1466133"/>
              <a:ext cx="623187" cy="575380"/>
            </a:xfrm>
            <a:custGeom>
              <a:avLst/>
              <a:gdLst/>
              <a:ahLst/>
              <a:cxnLst/>
              <a:rect l="l" t="t" r="r" b="b"/>
              <a:pathLst>
                <a:path w="19423" h="17933" extrusionOk="0">
                  <a:moveTo>
                    <a:pt x="7198" y="1"/>
                  </a:moveTo>
                  <a:cubicBezTo>
                    <a:pt x="4964" y="1"/>
                    <a:pt x="2780" y="1694"/>
                    <a:pt x="2780" y="4384"/>
                  </a:cubicBezTo>
                  <a:cubicBezTo>
                    <a:pt x="2780" y="4786"/>
                    <a:pt x="2832" y="5188"/>
                    <a:pt x="2955" y="5573"/>
                  </a:cubicBezTo>
                  <a:cubicBezTo>
                    <a:pt x="0" y="7636"/>
                    <a:pt x="1451" y="12268"/>
                    <a:pt x="5070" y="12268"/>
                  </a:cubicBezTo>
                  <a:lnTo>
                    <a:pt x="5245" y="12268"/>
                  </a:lnTo>
                  <a:cubicBezTo>
                    <a:pt x="5245" y="12775"/>
                    <a:pt x="5315" y="13282"/>
                    <a:pt x="5472" y="13772"/>
                  </a:cubicBezTo>
                  <a:cubicBezTo>
                    <a:pt x="5542" y="13982"/>
                    <a:pt x="5752" y="14139"/>
                    <a:pt x="5979" y="14139"/>
                  </a:cubicBezTo>
                  <a:cubicBezTo>
                    <a:pt x="6031" y="14139"/>
                    <a:pt x="6084" y="14121"/>
                    <a:pt x="6136" y="14104"/>
                  </a:cubicBezTo>
                  <a:cubicBezTo>
                    <a:pt x="6399" y="14016"/>
                    <a:pt x="6556" y="13737"/>
                    <a:pt x="6468" y="13457"/>
                  </a:cubicBezTo>
                  <a:cubicBezTo>
                    <a:pt x="5603" y="10694"/>
                    <a:pt x="7780" y="8209"/>
                    <a:pt x="10312" y="8209"/>
                  </a:cubicBezTo>
                  <a:cubicBezTo>
                    <a:pt x="10951" y="8209"/>
                    <a:pt x="11613" y="8367"/>
                    <a:pt x="12255" y="8720"/>
                  </a:cubicBezTo>
                  <a:lnTo>
                    <a:pt x="11486" y="8860"/>
                  </a:lnTo>
                  <a:cubicBezTo>
                    <a:pt x="10845" y="8946"/>
                    <a:pt x="10925" y="9891"/>
                    <a:pt x="11556" y="9891"/>
                  </a:cubicBezTo>
                  <a:cubicBezTo>
                    <a:pt x="11561" y="9891"/>
                    <a:pt x="11567" y="9891"/>
                    <a:pt x="11573" y="9891"/>
                  </a:cubicBezTo>
                  <a:lnTo>
                    <a:pt x="11678" y="9891"/>
                  </a:lnTo>
                  <a:lnTo>
                    <a:pt x="13618" y="9559"/>
                  </a:lnTo>
                  <a:cubicBezTo>
                    <a:pt x="13915" y="9506"/>
                    <a:pt x="14108" y="9227"/>
                    <a:pt x="14055" y="8947"/>
                  </a:cubicBezTo>
                  <a:lnTo>
                    <a:pt x="13706" y="6989"/>
                  </a:lnTo>
                  <a:cubicBezTo>
                    <a:pt x="13653" y="6693"/>
                    <a:pt x="13428" y="6558"/>
                    <a:pt x="13200" y="6558"/>
                  </a:cubicBezTo>
                  <a:cubicBezTo>
                    <a:pt x="12905" y="6558"/>
                    <a:pt x="12605" y="6786"/>
                    <a:pt x="12674" y="7181"/>
                  </a:cubicBezTo>
                  <a:lnTo>
                    <a:pt x="12797" y="7811"/>
                  </a:lnTo>
                  <a:cubicBezTo>
                    <a:pt x="12006" y="7374"/>
                    <a:pt x="11164" y="7172"/>
                    <a:pt x="10341" y="7172"/>
                  </a:cubicBezTo>
                  <a:cubicBezTo>
                    <a:pt x="8034" y="7172"/>
                    <a:pt x="5870" y="8759"/>
                    <a:pt x="5367" y="11219"/>
                  </a:cubicBezTo>
                  <a:lnTo>
                    <a:pt x="5070" y="11219"/>
                  </a:lnTo>
                  <a:cubicBezTo>
                    <a:pt x="5056" y="11220"/>
                    <a:pt x="5042" y="11220"/>
                    <a:pt x="5028" y="11220"/>
                  </a:cubicBezTo>
                  <a:cubicBezTo>
                    <a:pt x="2558" y="11220"/>
                    <a:pt x="1445" y="8134"/>
                    <a:pt x="3374" y="6569"/>
                  </a:cubicBezTo>
                  <a:lnTo>
                    <a:pt x="3374" y="6569"/>
                  </a:lnTo>
                  <a:cubicBezTo>
                    <a:pt x="3567" y="6902"/>
                    <a:pt x="3794" y="7199"/>
                    <a:pt x="4056" y="7478"/>
                  </a:cubicBezTo>
                  <a:cubicBezTo>
                    <a:pt x="4174" y="7592"/>
                    <a:pt x="4303" y="7640"/>
                    <a:pt x="4427" y="7640"/>
                  </a:cubicBezTo>
                  <a:cubicBezTo>
                    <a:pt x="4838" y="7640"/>
                    <a:pt x="5184" y="7116"/>
                    <a:pt x="4808" y="6727"/>
                  </a:cubicBezTo>
                  <a:cubicBezTo>
                    <a:pt x="4493" y="6412"/>
                    <a:pt x="4231" y="6028"/>
                    <a:pt x="4073" y="5608"/>
                  </a:cubicBezTo>
                  <a:cubicBezTo>
                    <a:pt x="3916" y="5206"/>
                    <a:pt x="3829" y="4804"/>
                    <a:pt x="3829" y="4384"/>
                  </a:cubicBezTo>
                  <a:cubicBezTo>
                    <a:pt x="3829" y="2347"/>
                    <a:pt x="5485" y="1055"/>
                    <a:pt x="7181" y="1055"/>
                  </a:cubicBezTo>
                  <a:cubicBezTo>
                    <a:pt x="8133" y="1055"/>
                    <a:pt x="9098" y="1462"/>
                    <a:pt x="9790" y="2374"/>
                  </a:cubicBezTo>
                  <a:cubicBezTo>
                    <a:pt x="9720" y="2444"/>
                    <a:pt x="9633" y="2514"/>
                    <a:pt x="9563" y="2584"/>
                  </a:cubicBezTo>
                  <a:cubicBezTo>
                    <a:pt x="9172" y="2961"/>
                    <a:pt x="9529" y="3494"/>
                    <a:pt x="9946" y="3494"/>
                  </a:cubicBezTo>
                  <a:cubicBezTo>
                    <a:pt x="10069" y="3494"/>
                    <a:pt x="10198" y="3447"/>
                    <a:pt x="10314" y="3335"/>
                  </a:cubicBezTo>
                  <a:cubicBezTo>
                    <a:pt x="10454" y="3196"/>
                    <a:pt x="10629" y="3056"/>
                    <a:pt x="10804" y="2933"/>
                  </a:cubicBezTo>
                  <a:cubicBezTo>
                    <a:pt x="11315" y="2603"/>
                    <a:pt x="11868" y="2453"/>
                    <a:pt x="12408" y="2453"/>
                  </a:cubicBezTo>
                  <a:cubicBezTo>
                    <a:pt x="13953" y="2453"/>
                    <a:pt x="15384" y="3684"/>
                    <a:pt x="15384" y="5433"/>
                  </a:cubicBezTo>
                  <a:cubicBezTo>
                    <a:pt x="15384" y="5643"/>
                    <a:pt x="15366" y="5835"/>
                    <a:pt x="15331" y="6045"/>
                  </a:cubicBezTo>
                  <a:cubicBezTo>
                    <a:pt x="15267" y="6369"/>
                    <a:pt x="15517" y="6663"/>
                    <a:pt x="15846" y="6663"/>
                  </a:cubicBezTo>
                  <a:cubicBezTo>
                    <a:pt x="15872" y="6663"/>
                    <a:pt x="15899" y="6661"/>
                    <a:pt x="15926" y="6657"/>
                  </a:cubicBezTo>
                  <a:cubicBezTo>
                    <a:pt x="17167" y="6657"/>
                    <a:pt x="18198" y="7688"/>
                    <a:pt x="18198" y="8947"/>
                  </a:cubicBezTo>
                  <a:cubicBezTo>
                    <a:pt x="18198" y="10188"/>
                    <a:pt x="17167" y="11219"/>
                    <a:pt x="15926" y="11219"/>
                  </a:cubicBezTo>
                  <a:lnTo>
                    <a:pt x="15279" y="11219"/>
                  </a:lnTo>
                  <a:cubicBezTo>
                    <a:pt x="15244" y="11045"/>
                    <a:pt x="15209" y="10887"/>
                    <a:pt x="15157" y="10713"/>
                  </a:cubicBezTo>
                  <a:cubicBezTo>
                    <a:pt x="15075" y="10455"/>
                    <a:pt x="14876" y="10345"/>
                    <a:pt x="14674" y="10345"/>
                  </a:cubicBezTo>
                  <a:cubicBezTo>
                    <a:pt x="14356" y="10345"/>
                    <a:pt x="14032" y="10620"/>
                    <a:pt x="14160" y="11027"/>
                  </a:cubicBezTo>
                  <a:cubicBezTo>
                    <a:pt x="15026" y="13791"/>
                    <a:pt x="12849" y="16276"/>
                    <a:pt x="10317" y="16276"/>
                  </a:cubicBezTo>
                  <a:cubicBezTo>
                    <a:pt x="9677" y="16276"/>
                    <a:pt x="9015" y="16117"/>
                    <a:pt x="8374" y="15765"/>
                  </a:cubicBezTo>
                  <a:lnTo>
                    <a:pt x="9143" y="15625"/>
                  </a:lnTo>
                  <a:cubicBezTo>
                    <a:pt x="9787" y="15509"/>
                    <a:pt x="9667" y="14583"/>
                    <a:pt x="9063" y="14583"/>
                  </a:cubicBezTo>
                  <a:cubicBezTo>
                    <a:pt x="9027" y="14583"/>
                    <a:pt x="8990" y="14587"/>
                    <a:pt x="8951" y="14593"/>
                  </a:cubicBezTo>
                  <a:lnTo>
                    <a:pt x="7010" y="14943"/>
                  </a:lnTo>
                  <a:cubicBezTo>
                    <a:pt x="6713" y="14978"/>
                    <a:pt x="6521" y="15258"/>
                    <a:pt x="6573" y="15555"/>
                  </a:cubicBezTo>
                  <a:lnTo>
                    <a:pt x="6923" y="17495"/>
                  </a:lnTo>
                  <a:cubicBezTo>
                    <a:pt x="6958" y="17740"/>
                    <a:pt x="7168" y="17932"/>
                    <a:pt x="7430" y="17932"/>
                  </a:cubicBezTo>
                  <a:lnTo>
                    <a:pt x="7517" y="17932"/>
                  </a:lnTo>
                  <a:cubicBezTo>
                    <a:pt x="7815" y="17880"/>
                    <a:pt x="8007" y="17618"/>
                    <a:pt x="7954" y="17320"/>
                  </a:cubicBezTo>
                  <a:lnTo>
                    <a:pt x="7849" y="16691"/>
                  </a:lnTo>
                  <a:lnTo>
                    <a:pt x="7849" y="16691"/>
                  </a:lnTo>
                  <a:cubicBezTo>
                    <a:pt x="8646" y="17133"/>
                    <a:pt x="9485" y="17335"/>
                    <a:pt x="10303" y="17335"/>
                  </a:cubicBezTo>
                  <a:cubicBezTo>
                    <a:pt x="12949" y="17335"/>
                    <a:pt x="15371" y="15220"/>
                    <a:pt x="15384" y="12268"/>
                  </a:cubicBezTo>
                  <a:lnTo>
                    <a:pt x="15926" y="12268"/>
                  </a:lnTo>
                  <a:cubicBezTo>
                    <a:pt x="15948" y="12269"/>
                    <a:pt x="15970" y="12269"/>
                    <a:pt x="15992" y="12269"/>
                  </a:cubicBezTo>
                  <a:cubicBezTo>
                    <a:pt x="17712" y="12269"/>
                    <a:pt x="19162" y="10935"/>
                    <a:pt x="19300" y="9209"/>
                  </a:cubicBezTo>
                  <a:cubicBezTo>
                    <a:pt x="19422" y="7444"/>
                    <a:pt x="18163" y="5888"/>
                    <a:pt x="16433" y="5660"/>
                  </a:cubicBezTo>
                  <a:lnTo>
                    <a:pt x="16433" y="5433"/>
                  </a:lnTo>
                  <a:cubicBezTo>
                    <a:pt x="16419" y="3116"/>
                    <a:pt x="14512" y="1409"/>
                    <a:pt x="12395" y="1409"/>
                  </a:cubicBezTo>
                  <a:cubicBezTo>
                    <a:pt x="11828" y="1409"/>
                    <a:pt x="11246" y="1531"/>
                    <a:pt x="10681" y="1797"/>
                  </a:cubicBezTo>
                  <a:cubicBezTo>
                    <a:pt x="9771" y="556"/>
                    <a:pt x="8476" y="1"/>
                    <a:pt x="7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1"/>
          <p:cNvGrpSpPr/>
          <p:nvPr/>
        </p:nvGrpSpPr>
        <p:grpSpPr>
          <a:xfrm>
            <a:off x="524741" y="319401"/>
            <a:ext cx="1149900" cy="1149900"/>
            <a:chOff x="783766" y="1851351"/>
            <a:chExt cx="1149900" cy="1149900"/>
          </a:xfrm>
        </p:grpSpPr>
        <p:sp>
          <p:nvSpPr>
            <p:cNvPr id="298" name="Google Shape;298;p31"/>
            <p:cNvSpPr/>
            <p:nvPr/>
          </p:nvSpPr>
          <p:spPr>
            <a:xfrm>
              <a:off x="783766" y="1851351"/>
              <a:ext cx="1149900" cy="114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31"/>
            <p:cNvGrpSpPr/>
            <p:nvPr/>
          </p:nvGrpSpPr>
          <p:grpSpPr>
            <a:xfrm>
              <a:off x="1007976" y="2192980"/>
              <a:ext cx="701684" cy="466733"/>
              <a:chOff x="3992088" y="1299025"/>
              <a:chExt cx="486875" cy="323850"/>
            </a:xfrm>
          </p:grpSpPr>
          <p:sp>
            <p:nvSpPr>
              <p:cNvPr id="300" name="Google Shape;300;p31"/>
              <p:cNvSpPr/>
              <p:nvPr/>
            </p:nvSpPr>
            <p:spPr>
              <a:xfrm>
                <a:off x="3992088" y="1299025"/>
                <a:ext cx="486875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9475" h="12954" extrusionOk="0">
                    <a:moveTo>
                      <a:pt x="12097" y="1381"/>
                    </a:moveTo>
                    <a:cubicBezTo>
                      <a:pt x="12080" y="1416"/>
                      <a:pt x="12080" y="1451"/>
                      <a:pt x="12062" y="1469"/>
                    </a:cubicBezTo>
                    <a:cubicBezTo>
                      <a:pt x="11940" y="1836"/>
                      <a:pt x="11835" y="2203"/>
                      <a:pt x="11783" y="2570"/>
                    </a:cubicBezTo>
                    <a:lnTo>
                      <a:pt x="10751" y="2570"/>
                    </a:lnTo>
                    <a:cubicBezTo>
                      <a:pt x="11083" y="2063"/>
                      <a:pt x="11555" y="1644"/>
                      <a:pt x="12097" y="1381"/>
                    </a:cubicBezTo>
                    <a:close/>
                    <a:moveTo>
                      <a:pt x="13548" y="1049"/>
                    </a:moveTo>
                    <a:cubicBezTo>
                      <a:pt x="13601" y="1049"/>
                      <a:pt x="13828" y="1224"/>
                      <a:pt x="14055" y="1888"/>
                    </a:cubicBezTo>
                    <a:cubicBezTo>
                      <a:pt x="14143" y="2116"/>
                      <a:pt x="14195" y="2343"/>
                      <a:pt x="14247" y="2570"/>
                    </a:cubicBezTo>
                    <a:lnTo>
                      <a:pt x="12849" y="2570"/>
                    </a:lnTo>
                    <a:cubicBezTo>
                      <a:pt x="12901" y="2343"/>
                      <a:pt x="12954" y="2116"/>
                      <a:pt x="13041" y="1888"/>
                    </a:cubicBezTo>
                    <a:cubicBezTo>
                      <a:pt x="13251" y="1224"/>
                      <a:pt x="13496" y="1067"/>
                      <a:pt x="13548" y="1049"/>
                    </a:cubicBezTo>
                    <a:close/>
                    <a:moveTo>
                      <a:pt x="14999" y="1381"/>
                    </a:moveTo>
                    <a:lnTo>
                      <a:pt x="14999" y="1381"/>
                    </a:lnTo>
                    <a:cubicBezTo>
                      <a:pt x="15541" y="1661"/>
                      <a:pt x="16013" y="2063"/>
                      <a:pt x="16345" y="2570"/>
                    </a:cubicBezTo>
                    <a:lnTo>
                      <a:pt x="15314" y="2570"/>
                    </a:lnTo>
                    <a:cubicBezTo>
                      <a:pt x="15261" y="2203"/>
                      <a:pt x="15156" y="1836"/>
                      <a:pt x="15034" y="1486"/>
                    </a:cubicBezTo>
                    <a:cubicBezTo>
                      <a:pt x="15034" y="1451"/>
                      <a:pt x="15017" y="1416"/>
                      <a:pt x="14999" y="1381"/>
                    </a:cubicBezTo>
                    <a:close/>
                    <a:moveTo>
                      <a:pt x="6993" y="1049"/>
                    </a:moveTo>
                    <a:lnTo>
                      <a:pt x="6993" y="3497"/>
                    </a:lnTo>
                    <a:lnTo>
                      <a:pt x="1049" y="3497"/>
                    </a:lnTo>
                    <a:lnTo>
                      <a:pt x="1049" y="1049"/>
                    </a:lnTo>
                    <a:close/>
                    <a:moveTo>
                      <a:pt x="11643" y="3619"/>
                    </a:moveTo>
                    <a:cubicBezTo>
                      <a:pt x="11625" y="3864"/>
                      <a:pt x="11625" y="4126"/>
                      <a:pt x="11625" y="4371"/>
                    </a:cubicBezTo>
                    <a:cubicBezTo>
                      <a:pt x="11625" y="4633"/>
                      <a:pt x="11625" y="4895"/>
                      <a:pt x="11643" y="5140"/>
                    </a:cubicBezTo>
                    <a:lnTo>
                      <a:pt x="10314" y="5140"/>
                    </a:lnTo>
                    <a:cubicBezTo>
                      <a:pt x="10244" y="4895"/>
                      <a:pt x="10227" y="4633"/>
                      <a:pt x="10227" y="4371"/>
                    </a:cubicBezTo>
                    <a:cubicBezTo>
                      <a:pt x="10227" y="4126"/>
                      <a:pt x="10244" y="3864"/>
                      <a:pt x="10314" y="3619"/>
                    </a:cubicBezTo>
                    <a:close/>
                    <a:moveTo>
                      <a:pt x="14387" y="3619"/>
                    </a:moveTo>
                    <a:cubicBezTo>
                      <a:pt x="14422" y="3864"/>
                      <a:pt x="14422" y="4126"/>
                      <a:pt x="14422" y="4371"/>
                    </a:cubicBezTo>
                    <a:cubicBezTo>
                      <a:pt x="14422" y="4633"/>
                      <a:pt x="14422" y="4895"/>
                      <a:pt x="14387" y="5140"/>
                    </a:cubicBezTo>
                    <a:lnTo>
                      <a:pt x="12709" y="5140"/>
                    </a:lnTo>
                    <a:cubicBezTo>
                      <a:pt x="12692" y="4895"/>
                      <a:pt x="12674" y="4633"/>
                      <a:pt x="12674" y="4371"/>
                    </a:cubicBezTo>
                    <a:cubicBezTo>
                      <a:pt x="12674" y="4126"/>
                      <a:pt x="12674" y="3864"/>
                      <a:pt x="12709" y="3619"/>
                    </a:cubicBezTo>
                    <a:close/>
                    <a:moveTo>
                      <a:pt x="16782" y="3619"/>
                    </a:moveTo>
                    <a:cubicBezTo>
                      <a:pt x="16852" y="3864"/>
                      <a:pt x="16870" y="4126"/>
                      <a:pt x="16870" y="4371"/>
                    </a:cubicBezTo>
                    <a:cubicBezTo>
                      <a:pt x="16870" y="4633"/>
                      <a:pt x="16852" y="4895"/>
                      <a:pt x="16782" y="5140"/>
                    </a:cubicBezTo>
                    <a:lnTo>
                      <a:pt x="15454" y="5140"/>
                    </a:lnTo>
                    <a:cubicBezTo>
                      <a:pt x="15471" y="4895"/>
                      <a:pt x="15471" y="4633"/>
                      <a:pt x="15471" y="4371"/>
                    </a:cubicBezTo>
                    <a:cubicBezTo>
                      <a:pt x="15471" y="4126"/>
                      <a:pt x="15471" y="3864"/>
                      <a:pt x="15454" y="3619"/>
                    </a:cubicBezTo>
                    <a:close/>
                    <a:moveTo>
                      <a:pt x="6993" y="4545"/>
                    </a:moveTo>
                    <a:lnTo>
                      <a:pt x="6993" y="5612"/>
                    </a:lnTo>
                    <a:lnTo>
                      <a:pt x="1049" y="5612"/>
                    </a:lnTo>
                    <a:lnTo>
                      <a:pt x="1049" y="4545"/>
                    </a:lnTo>
                    <a:close/>
                    <a:moveTo>
                      <a:pt x="11783" y="6189"/>
                    </a:moveTo>
                    <a:cubicBezTo>
                      <a:pt x="11835" y="6556"/>
                      <a:pt x="11940" y="6923"/>
                      <a:pt x="12062" y="7273"/>
                    </a:cubicBezTo>
                    <a:cubicBezTo>
                      <a:pt x="12062" y="7308"/>
                      <a:pt x="12080" y="7342"/>
                      <a:pt x="12097" y="7377"/>
                    </a:cubicBezTo>
                    <a:cubicBezTo>
                      <a:pt x="11555" y="7098"/>
                      <a:pt x="11083" y="6696"/>
                      <a:pt x="10751" y="6189"/>
                    </a:cubicBezTo>
                    <a:close/>
                    <a:moveTo>
                      <a:pt x="16328" y="6189"/>
                    </a:moveTo>
                    <a:cubicBezTo>
                      <a:pt x="16013" y="6696"/>
                      <a:pt x="15541" y="7098"/>
                      <a:pt x="14999" y="7377"/>
                    </a:cubicBezTo>
                    <a:cubicBezTo>
                      <a:pt x="14999" y="7342"/>
                      <a:pt x="15017" y="7308"/>
                      <a:pt x="15034" y="7273"/>
                    </a:cubicBezTo>
                    <a:cubicBezTo>
                      <a:pt x="15156" y="6923"/>
                      <a:pt x="15261" y="6556"/>
                      <a:pt x="15314" y="6189"/>
                    </a:cubicBezTo>
                    <a:close/>
                    <a:moveTo>
                      <a:pt x="4633" y="6643"/>
                    </a:moveTo>
                    <a:lnTo>
                      <a:pt x="4790" y="7710"/>
                    </a:lnTo>
                    <a:lnTo>
                      <a:pt x="3234" y="7710"/>
                    </a:lnTo>
                    <a:lnTo>
                      <a:pt x="3409" y="6643"/>
                    </a:lnTo>
                    <a:close/>
                    <a:moveTo>
                      <a:pt x="14247" y="6189"/>
                    </a:moveTo>
                    <a:cubicBezTo>
                      <a:pt x="14195" y="6416"/>
                      <a:pt x="14143" y="6643"/>
                      <a:pt x="14055" y="6870"/>
                    </a:cubicBezTo>
                    <a:cubicBezTo>
                      <a:pt x="13828" y="7535"/>
                      <a:pt x="13601" y="7692"/>
                      <a:pt x="13548" y="7710"/>
                    </a:cubicBezTo>
                    <a:cubicBezTo>
                      <a:pt x="13496" y="7710"/>
                      <a:pt x="13268" y="7535"/>
                      <a:pt x="13041" y="6870"/>
                    </a:cubicBezTo>
                    <a:cubicBezTo>
                      <a:pt x="12954" y="6643"/>
                      <a:pt x="12901" y="6416"/>
                      <a:pt x="12849" y="6189"/>
                    </a:cubicBezTo>
                    <a:close/>
                    <a:moveTo>
                      <a:pt x="16870" y="8758"/>
                    </a:moveTo>
                    <a:lnTo>
                      <a:pt x="16870" y="11888"/>
                    </a:lnTo>
                    <a:lnTo>
                      <a:pt x="1049" y="11888"/>
                    </a:lnTo>
                    <a:lnTo>
                      <a:pt x="1049" y="8758"/>
                    </a:lnTo>
                    <a:close/>
                    <a:moveTo>
                      <a:pt x="525" y="0"/>
                    </a:moveTo>
                    <a:cubicBezTo>
                      <a:pt x="245" y="0"/>
                      <a:pt x="0" y="245"/>
                      <a:pt x="0" y="525"/>
                    </a:cubicBezTo>
                    <a:lnTo>
                      <a:pt x="0" y="6136"/>
                    </a:lnTo>
                    <a:cubicBezTo>
                      <a:pt x="0" y="6416"/>
                      <a:pt x="245" y="6661"/>
                      <a:pt x="525" y="6661"/>
                    </a:cubicBezTo>
                    <a:lnTo>
                      <a:pt x="2360" y="6661"/>
                    </a:lnTo>
                    <a:lnTo>
                      <a:pt x="2185" y="7710"/>
                    </a:lnTo>
                    <a:lnTo>
                      <a:pt x="525" y="7710"/>
                    </a:lnTo>
                    <a:cubicBezTo>
                      <a:pt x="227" y="7710"/>
                      <a:pt x="0" y="7937"/>
                      <a:pt x="0" y="8234"/>
                    </a:cubicBezTo>
                    <a:lnTo>
                      <a:pt x="0" y="12430"/>
                    </a:lnTo>
                    <a:cubicBezTo>
                      <a:pt x="0" y="12709"/>
                      <a:pt x="227" y="12954"/>
                      <a:pt x="525" y="12954"/>
                    </a:cubicBezTo>
                    <a:lnTo>
                      <a:pt x="17394" y="12954"/>
                    </a:lnTo>
                    <a:cubicBezTo>
                      <a:pt x="17691" y="12954"/>
                      <a:pt x="17919" y="12709"/>
                      <a:pt x="17919" y="12430"/>
                    </a:cubicBezTo>
                    <a:lnTo>
                      <a:pt x="17919" y="8234"/>
                    </a:lnTo>
                    <a:cubicBezTo>
                      <a:pt x="17919" y="7937"/>
                      <a:pt x="17691" y="7710"/>
                      <a:pt x="17394" y="7710"/>
                    </a:cubicBezTo>
                    <a:lnTo>
                      <a:pt x="16398" y="7710"/>
                    </a:lnTo>
                    <a:cubicBezTo>
                      <a:pt x="19474" y="5070"/>
                      <a:pt x="17604" y="18"/>
                      <a:pt x="13548" y="18"/>
                    </a:cubicBezTo>
                    <a:cubicBezTo>
                      <a:pt x="9492" y="18"/>
                      <a:pt x="7622" y="5070"/>
                      <a:pt x="10716" y="7710"/>
                    </a:cubicBezTo>
                    <a:lnTo>
                      <a:pt x="5874" y="7710"/>
                    </a:lnTo>
                    <a:lnTo>
                      <a:pt x="5699" y="6661"/>
                    </a:lnTo>
                    <a:lnTo>
                      <a:pt x="7517" y="6661"/>
                    </a:lnTo>
                    <a:cubicBezTo>
                      <a:pt x="7814" y="6661"/>
                      <a:pt x="8059" y="6416"/>
                      <a:pt x="8059" y="6136"/>
                    </a:cubicBezTo>
                    <a:lnTo>
                      <a:pt x="8059" y="525"/>
                    </a:lnTo>
                    <a:cubicBezTo>
                      <a:pt x="8042" y="245"/>
                      <a:pt x="7814" y="0"/>
                      <a:pt x="7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4040163" y="1544200"/>
                <a:ext cx="306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46" extrusionOk="0">
                    <a:moveTo>
                      <a:pt x="699" y="0"/>
                    </a:moveTo>
                    <a:cubicBezTo>
                      <a:pt x="227" y="0"/>
                      <a:pt x="0" y="560"/>
                      <a:pt x="332" y="892"/>
                    </a:cubicBezTo>
                    <a:cubicBezTo>
                      <a:pt x="439" y="998"/>
                      <a:pt x="569" y="1046"/>
                      <a:pt x="696" y="1046"/>
                    </a:cubicBezTo>
                    <a:cubicBezTo>
                      <a:pt x="966" y="1046"/>
                      <a:pt x="1224" y="834"/>
                      <a:pt x="1224" y="525"/>
                    </a:cubicBezTo>
                    <a:cubicBezTo>
                      <a:pt x="1224" y="228"/>
                      <a:pt x="997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4092588" y="1544200"/>
                <a:ext cx="306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046" extrusionOk="0">
                    <a:moveTo>
                      <a:pt x="700" y="0"/>
                    </a:moveTo>
                    <a:cubicBezTo>
                      <a:pt x="228" y="0"/>
                      <a:pt x="1" y="560"/>
                      <a:pt x="333" y="892"/>
                    </a:cubicBezTo>
                    <a:cubicBezTo>
                      <a:pt x="439" y="998"/>
                      <a:pt x="569" y="1046"/>
                      <a:pt x="697" y="1046"/>
                    </a:cubicBezTo>
                    <a:cubicBezTo>
                      <a:pt x="966" y="1046"/>
                      <a:pt x="1225" y="834"/>
                      <a:pt x="1225" y="525"/>
                    </a:cubicBezTo>
                    <a:cubicBezTo>
                      <a:pt x="1225" y="228"/>
                      <a:pt x="997" y="0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4256488" y="1544200"/>
                <a:ext cx="134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1050" extrusionOk="0">
                    <a:moveTo>
                      <a:pt x="525" y="0"/>
                    </a:moveTo>
                    <a:cubicBezTo>
                      <a:pt x="228" y="0"/>
                      <a:pt x="0" y="228"/>
                      <a:pt x="0" y="525"/>
                    </a:cubicBezTo>
                    <a:cubicBezTo>
                      <a:pt x="0" y="804"/>
                      <a:pt x="228" y="1049"/>
                      <a:pt x="525" y="1049"/>
                    </a:cubicBezTo>
                    <a:lnTo>
                      <a:pt x="4720" y="1049"/>
                    </a:lnTo>
                    <a:cubicBezTo>
                      <a:pt x="5385" y="997"/>
                      <a:pt x="5385" y="35"/>
                      <a:pt x="4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 rot="-59787">
            <a:off x="93245" y="70607"/>
            <a:ext cx="6764984" cy="5826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>
                <a:solidFill>
                  <a:srgbClr val="00B050"/>
                </a:solidFill>
              </a:rPr>
              <a:t>Virtualization</a:t>
            </a:r>
            <a:r>
              <a:rPr lang="en-US" sz="3600" dirty="0"/>
              <a:t> in Cloud</a:t>
            </a:r>
            <a:endParaRPr sz="3600" dirty="0"/>
          </a:p>
        </p:txBody>
      </p:sp>
      <p:pic>
        <p:nvPicPr>
          <p:cNvPr id="7170" name="Picture 2" descr="Virtualization in Cloud Computing: Types and Benefits - DNSstu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" r="2795" b="12944"/>
          <a:stretch/>
        </p:blipFill>
        <p:spPr bwMode="auto">
          <a:xfrm>
            <a:off x="34836" y="712079"/>
            <a:ext cx="9055311" cy="400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88690" y="2190373"/>
            <a:ext cx="1585952" cy="23293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889785" y="2190372"/>
            <a:ext cx="1585952" cy="2329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775748" y="2195807"/>
            <a:ext cx="1585952" cy="23239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656936" y="2174433"/>
            <a:ext cx="1585952" cy="23453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7447977" y="2190373"/>
            <a:ext cx="1585952" cy="23293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403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Introduction to Cloud Computing Workshop by Slidesgo">
  <a:themeElements>
    <a:clrScheme name="Simple Light">
      <a:dk1>
        <a:srgbClr val="F57474"/>
      </a:dk1>
      <a:lt1>
        <a:srgbClr val="F9D923"/>
      </a:lt1>
      <a:dk2>
        <a:srgbClr val="36AE7C"/>
      </a:dk2>
      <a:lt2>
        <a:srgbClr val="187498"/>
      </a:lt2>
      <a:accent1>
        <a:srgbClr val="06253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625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317</Words>
  <Application>Microsoft Office PowerPoint</Application>
  <PresentationFormat>On-screen Show (16:9)</PresentationFormat>
  <Paragraphs>82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Times New Roman</vt:lpstr>
      <vt:lpstr>Jost</vt:lpstr>
      <vt:lpstr>Wingdings</vt:lpstr>
      <vt:lpstr>Jost SemiBold</vt:lpstr>
      <vt:lpstr>Introduction to Cloud Computing Workshop by Slidesgo</vt:lpstr>
      <vt:lpstr>CHƯƠNG 4: Cloud Platform Architecture</vt:lpstr>
      <vt:lpstr>Introduction to Cloud Computing</vt:lpstr>
      <vt:lpstr>1. Infrastructure as a Service (IaaS) 2. Platform as a Service (PaaS) 3.Software as a Service (SaaS) 4.Business Process as a Service (BPaS) </vt:lpstr>
      <vt:lpstr>Cloud Service Models</vt:lpstr>
      <vt:lpstr>1. Public Cloud 2. Private Cloud 3. Hybrid Cloud 4. Community Cloud</vt:lpstr>
      <vt:lpstr>1. Compute resources (Virtual Machines, Containers) 2. Storage services (Object Storage, Block Storage) 3. Networking components (Load Balancers, Virtual Networks) </vt:lpstr>
      <vt:lpstr>PowerPoint Presentation</vt:lpstr>
      <vt:lpstr>1. Role of virtualization in cloud computing 2. Benefits and efficiency gains </vt:lpstr>
      <vt:lpstr>1. Role of virtualization in cloud computing 2. Benefits and efficiency gains </vt:lpstr>
      <vt:lpstr>Containerization and Orchestration</vt:lpstr>
      <vt:lpstr>Cloud Security Principles</vt:lpstr>
      <vt:lpstr>Cloud Security Principles</vt:lpstr>
      <vt:lpstr>Cloud Security Principles</vt:lpstr>
      <vt:lpstr>Cloud Security Principles</vt:lpstr>
      <vt:lpstr>Scalability in the Cloud</vt:lpstr>
      <vt:lpstr>High Availability (HA) and Redundancy</vt:lpstr>
      <vt:lpstr>High Availability (HA) and Redundancy</vt:lpstr>
      <vt:lpstr>High Availability (HA) and Redundancy</vt:lpstr>
      <vt:lpstr>High Availability (HA) and Redundancy</vt:lpstr>
      <vt:lpstr>Network Infrastructure in the Cloud</vt:lpstr>
      <vt:lpstr>Network Infrastructure in the Cloud</vt:lpstr>
      <vt:lpstr>Database Services in the Cloud</vt:lpstr>
      <vt:lpstr>Monitoring and Logging</vt:lpstr>
      <vt:lpstr>Serverless Computing</vt:lpstr>
      <vt:lpstr>Cloud Cost Management</vt:lpstr>
      <vt:lpstr>DevOps and Continuous Integration/Continuous Deployment (CI/CD)</vt:lpstr>
      <vt:lpstr>LAB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4: Cloud Platform Architecture</dc:title>
  <cp:lastModifiedBy>Vu Hung</cp:lastModifiedBy>
  <cp:revision>66</cp:revision>
  <dcterms:modified xsi:type="dcterms:W3CDTF">2024-01-13T10:04:45Z</dcterms:modified>
</cp:coreProperties>
</file>